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image/tiff" Extension="tiff"/>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sldIdLst>
    <p:sldId id="256" r:id="rId5"/>
    <p:sldId id="286" r:id="rId6"/>
    <p:sldId id="279" r:id="rId7"/>
    <p:sldId id="288" r:id="rId8"/>
    <p:sldId id="290" r:id="rId9"/>
    <p:sldId id="278" r:id="rId10"/>
    <p:sldId id="281" r:id="rId11"/>
    <p:sldId id="305" r:id="rId12"/>
    <p:sldId id="282" r:id="rId13"/>
    <p:sldId id="291" r:id="rId14"/>
    <p:sldId id="283" r:id="rId15"/>
    <p:sldId id="285" r:id="rId16"/>
    <p:sldId id="292" r:id="rId17"/>
    <p:sldId id="293" r:id="rId18"/>
    <p:sldId id="294" r:id="rId19"/>
    <p:sldId id="295" r:id="rId20"/>
    <p:sldId id="296" r:id="rId21"/>
    <p:sldId id="284" r:id="rId22"/>
    <p:sldId id="306" r:id="rId23"/>
    <p:sldId id="297" r:id="rId24"/>
    <p:sldId id="308" r:id="rId25"/>
    <p:sldId id="287" r:id="rId26"/>
    <p:sldId id="298" r:id="rId27"/>
    <p:sldId id="299" r:id="rId28"/>
    <p:sldId id="300" r:id="rId29"/>
    <p:sldId id="301" r:id="rId30"/>
    <p:sldId id="302" r:id="rId31"/>
    <p:sldId id="303" r:id="rId32"/>
    <p:sldId id="304" r:id="rId33"/>
    <p:sldId id="280" r:id="rId34"/>
    <p:sldId id="307" r:id="rId35"/>
  </p:sldIdLst>
  <p:sldSz cx="12192000" cy="6858000"/>
  <p:notesSz cx="6858000" cy="91440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letusosa" id="{AF1AFB9A-C1EF-4603-A61A-F1602FD34033}">
          <p14:sldIdLst>
            <p14:sldId id="256"/>
            <p14:sldId id="286"/>
            <p14:sldId id="279"/>
            <p14:sldId id="288"/>
            <p14:sldId id="290"/>
            <p14:sldId id="278"/>
            <p14:sldId id="281"/>
            <p14:sldId id="305"/>
            <p14:sldId id="282"/>
            <p14:sldId id="291"/>
            <p14:sldId id="283"/>
            <p14:sldId id="285"/>
            <p14:sldId id="292"/>
            <p14:sldId id="293"/>
            <p14:sldId id="294"/>
            <p14:sldId id="295"/>
            <p14:sldId id="296"/>
            <p14:sldId id="284"/>
            <p14:sldId id="306"/>
            <p14:sldId id="297"/>
            <p14:sldId id="308"/>
            <p14:sldId id="287"/>
            <p14:sldId id="298"/>
            <p14:sldId id="299"/>
            <p14:sldId id="300"/>
            <p14:sldId id="301"/>
            <p14:sldId id="302"/>
            <p14:sldId id="303"/>
            <p14:sldId id="304"/>
            <p14:sldId id="280"/>
            <p14:sldId id="30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3" d="100"/>
          <a:sy n="153" d="100"/>
        </p:scale>
        <p:origin x="2802" y="132"/>
      </p:cViewPr>
      <p:guideLst/>
    </p:cSldViewPr>
  </p:slideViewPr>
  <p:notesTextViewPr>
    <p:cViewPr>
      <p:scale>
        <a:sx n="1" d="1"/>
        <a:sy n="1" d="1"/>
      </p:scale>
      <p:origin x="0" y="0"/>
    </p:cViewPr>
  </p:notesTextViewPr>
  <p:gridSpacing cx="76200" cy="76200"/>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6.xml" Type="http://schemas.openxmlformats.org/officeDocument/2006/relationships/slide"/><Relationship Id="rId11" Target="slides/slide7.xml" Type="http://schemas.openxmlformats.org/officeDocument/2006/relationships/slide"/><Relationship Id="rId12" Target="slides/slide8.xml" Type="http://schemas.openxmlformats.org/officeDocument/2006/relationships/slide"/><Relationship Id="rId13" Target="slides/slide9.xml" Type="http://schemas.openxmlformats.org/officeDocument/2006/relationships/slide"/><Relationship Id="rId14" Target="slides/slide10.xml" Type="http://schemas.openxmlformats.org/officeDocument/2006/relationships/slide"/><Relationship Id="rId15" Target="slides/slide11.xml" Type="http://schemas.openxmlformats.org/officeDocument/2006/relationships/slide"/><Relationship Id="rId16" Target="slides/slide12.xml" Type="http://schemas.openxmlformats.org/officeDocument/2006/relationships/slide"/><Relationship Id="rId17" Target="slides/slide13.xml" Type="http://schemas.openxmlformats.org/officeDocument/2006/relationships/slide"/><Relationship Id="rId18" Target="slides/slide14.xml" Type="http://schemas.openxmlformats.org/officeDocument/2006/relationships/slide"/><Relationship Id="rId19" Target="slides/slide15.xml" Type="http://schemas.openxmlformats.org/officeDocument/2006/relationships/slide"/><Relationship Id="rId2" Target="../customXml/item2.xml" Type="http://schemas.openxmlformats.org/officeDocument/2006/relationships/customXml"/><Relationship Id="rId20" Target="slides/slide16.xml" Type="http://schemas.openxmlformats.org/officeDocument/2006/relationships/slide"/><Relationship Id="rId21" Target="slides/slide17.xml" Type="http://schemas.openxmlformats.org/officeDocument/2006/relationships/slide"/><Relationship Id="rId22" Target="slides/slide18.xml" Type="http://schemas.openxmlformats.org/officeDocument/2006/relationships/slide"/><Relationship Id="rId23" Target="slides/slide19.xml" Type="http://schemas.openxmlformats.org/officeDocument/2006/relationships/slide"/><Relationship Id="rId24" Target="slides/slide20.xml" Type="http://schemas.openxmlformats.org/officeDocument/2006/relationships/slide"/><Relationship Id="rId25" Target="slides/slide21.xml" Type="http://schemas.openxmlformats.org/officeDocument/2006/relationships/slide"/><Relationship Id="rId26" Target="slides/slide22.xml" Type="http://schemas.openxmlformats.org/officeDocument/2006/relationships/slide"/><Relationship Id="rId27" Target="slides/slide23.xml" Type="http://schemas.openxmlformats.org/officeDocument/2006/relationships/slide"/><Relationship Id="rId28" Target="slides/slide24.xml" Type="http://schemas.openxmlformats.org/officeDocument/2006/relationships/slide"/><Relationship Id="rId29" Target="slides/slide25.xml" Type="http://schemas.openxmlformats.org/officeDocument/2006/relationships/slide"/><Relationship Id="rId3" Target="../customXml/item3.xml" Type="http://schemas.openxmlformats.org/officeDocument/2006/relationships/customXml"/><Relationship Id="rId30" Target="slides/slide26.xml" Type="http://schemas.openxmlformats.org/officeDocument/2006/relationships/slide"/><Relationship Id="rId31" Target="slides/slide27.xml" Type="http://schemas.openxmlformats.org/officeDocument/2006/relationships/slide"/><Relationship Id="rId32" Target="slides/slide28.xml" Type="http://schemas.openxmlformats.org/officeDocument/2006/relationships/slide"/><Relationship Id="rId33" Target="slides/slide29.xml" Type="http://schemas.openxmlformats.org/officeDocument/2006/relationships/slide"/><Relationship Id="rId34" Target="slides/slide30.xml" Type="http://schemas.openxmlformats.org/officeDocument/2006/relationships/slide"/><Relationship Id="rId35" Target="slides/slide31.xml" Type="http://schemas.openxmlformats.org/officeDocument/2006/relationships/slide"/><Relationship Id="rId36" Target="notesMasters/notesMaster1.xml" Type="http://schemas.openxmlformats.org/officeDocument/2006/relationships/notesMaster"/><Relationship Id="rId37" Target="presProps.xml" Type="http://schemas.openxmlformats.org/officeDocument/2006/relationships/presProps"/><Relationship Id="rId38" Target="viewProps.xml" Type="http://schemas.openxmlformats.org/officeDocument/2006/relationships/viewProps"/><Relationship Id="rId39" Target="theme/theme1.xml" Type="http://schemas.openxmlformats.org/officeDocument/2006/relationships/theme"/><Relationship Id="rId4" Target="slideMasters/slideMaster1.xml" Type="http://schemas.openxmlformats.org/officeDocument/2006/relationships/slideMaster"/><Relationship Id="rId40" Target="tableStyles.xml" Type="http://schemas.openxmlformats.org/officeDocument/2006/relationships/tableStyles"/><Relationship Id="rId5" Target="slides/slide1.xml" Type="http://schemas.openxmlformats.org/officeDocument/2006/relationships/slide"/><Relationship Id="rId6" Target="slides/slide2.xml" Type="http://schemas.openxmlformats.org/officeDocument/2006/relationships/slide"/><Relationship Id="rId7" Target="slides/slide3.xml" Type="http://schemas.openxmlformats.org/officeDocument/2006/relationships/slide"/><Relationship Id="rId8" Target="slides/slide4.xml" Type="http://schemas.openxmlformats.org/officeDocument/2006/relationships/slide"/><Relationship Id="rId9" Target="slides/slide5.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i-FI"/>
          </a:p>
        </p:txBody>
      </p:sp>
      <p:sp>
        <p:nvSpPr>
          <p:cNvPr id="3" name="Päivämäärän paikkamerkki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FFC39C-CF7A-4684-9C7B-530C7CBD384F}" type="datetimeFigureOut">
              <a:rPr lang="fi-FI" smtClean="0"/>
              <a:t>21.8.2024</a:t>
            </a:fld>
            <a:endParaRPr lang="fi-FI"/>
          </a:p>
        </p:txBody>
      </p:sp>
      <p:sp>
        <p:nvSpPr>
          <p:cNvPr id="4" name="Dian kuvan paikkamerkki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i-FI"/>
          </a:p>
        </p:txBody>
      </p:sp>
      <p:sp>
        <p:nvSpPr>
          <p:cNvPr id="5" name="Huomautusten paikkamerkki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i-FI"/>
          </a:p>
        </p:txBody>
      </p:sp>
      <p:sp>
        <p:nvSpPr>
          <p:cNvPr id="7" name="Dian numeron paikkamerkki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CB1D87-3462-466B-845C-0C3FFFE998BF}" type="slidenum">
              <a:rPr lang="fi-FI" smtClean="0"/>
              <a:t>‹#›</a:t>
            </a:fld>
            <a:endParaRPr lang="fi-FI"/>
          </a:p>
        </p:txBody>
      </p:sp>
    </p:spTree>
    <p:extLst>
      <p:ext uri="{BB962C8B-B14F-4D97-AF65-F5344CB8AC3E}">
        <p14:creationId xmlns:p14="http://schemas.microsoft.com/office/powerpoint/2010/main" val="3389794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8.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fld id="{8DCB1D87-3462-466B-845C-0C3FFFE998BF}" type="slidenum">
              <a:rPr lang="fi-FI" smtClean="0"/>
              <a:t>18</a:t>
            </a:fld>
            <a:endParaRPr lang="fi-FI"/>
          </a:p>
        </p:txBody>
      </p:sp>
    </p:spTree>
    <p:extLst>
      <p:ext uri="{BB962C8B-B14F-4D97-AF65-F5344CB8AC3E}">
        <p14:creationId xmlns:p14="http://schemas.microsoft.com/office/powerpoint/2010/main" val="1000206778"/>
      </p:ext>
    </p:extLst>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jpeg" Type="http://schemas.openxmlformats.org/officeDocument/2006/relationships/image"/></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tsikkodia">
    <p:spTree>
      <p:nvGrpSpPr>
        <p:cNvPr id="1" name=""/>
        <p:cNvGrpSpPr/>
        <p:nvPr/>
      </p:nvGrpSpPr>
      <p:grpSpPr>
        <a:xfrm>
          <a:off x="0" y="0"/>
          <a:ext cx="0" cy="0"/>
          <a:chOff x="0" y="0"/>
          <a:chExt cx="0" cy="0"/>
        </a:xfrm>
      </p:grpSpPr>
      <p:sp>
        <p:nvSpPr>
          <p:cNvPr id="8" name="Suorakulmio 7">
            <a:extLst>
              <a:ext uri="{FF2B5EF4-FFF2-40B4-BE49-F238E27FC236}">
                <a16:creationId xmlns:a16="http://schemas.microsoft.com/office/drawing/2014/main" id="{4D78D168-DF26-4820-9BD6-398CF281A13B}"/>
              </a:ext>
            </a:extLst>
          </p:cNvPr>
          <p:cNvSpPr/>
          <p:nvPr userDrawn="1"/>
        </p:nvSpPr>
        <p:spPr>
          <a:xfrm rot="16200000">
            <a:off x="574095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2" name="Otsikko 1">
            <a:extLst>
              <a:ext uri="{FF2B5EF4-FFF2-40B4-BE49-F238E27FC236}">
                <a16:creationId xmlns:a16="http://schemas.microsoft.com/office/drawing/2014/main" id="{9E1CCABA-E0CA-47E5-A0F8-286CB8C54C64}"/>
              </a:ext>
            </a:extLst>
          </p:cNvPr>
          <p:cNvSpPr>
            <a:spLocks noGrp="1"/>
          </p:cNvSpPr>
          <p:nvPr>
            <p:ph type="ctrTitle"/>
          </p:nvPr>
        </p:nvSpPr>
        <p:spPr>
          <a:xfrm>
            <a:off x="1524000" y="2957518"/>
            <a:ext cx="9144000" cy="1913633"/>
          </a:xfrm>
        </p:spPr>
        <p:txBody>
          <a:bodyPr anchor="b"/>
          <a:lstStyle>
            <a:lvl1pPr algn="ctr">
              <a:defRPr sz="6000" b="1"/>
            </a:lvl1pPr>
          </a:lstStyle>
          <a:p>
            <a:r>
              <a:rPr lang="fi-FI"/>
              <a:t>Muokkaa </a:t>
            </a:r>
            <a:r>
              <a:rPr lang="fi-FI" err="1"/>
              <a:t>ots</a:t>
            </a:r>
            <a:r>
              <a:rPr lang="fi-FI"/>
              <a:t>. </a:t>
            </a:r>
            <a:r>
              <a:rPr lang="fi-FI" err="1"/>
              <a:t>perustyyl</a:t>
            </a:r>
            <a:r>
              <a:rPr lang="fi-FI"/>
              <a:t>. </a:t>
            </a:r>
            <a:r>
              <a:rPr lang="fi-FI" err="1"/>
              <a:t>napsautt</a:t>
            </a:r>
            <a:r>
              <a:rPr lang="fi-FI"/>
              <a:t>.</a:t>
            </a:r>
          </a:p>
        </p:txBody>
      </p:sp>
      <p:sp>
        <p:nvSpPr>
          <p:cNvPr id="3" name="Alaotsikko 2">
            <a:extLst>
              <a:ext uri="{FF2B5EF4-FFF2-40B4-BE49-F238E27FC236}">
                <a16:creationId xmlns:a16="http://schemas.microsoft.com/office/drawing/2014/main" id="{D7585CBA-114E-4E35-BBE4-8B8A4CECE594}"/>
              </a:ext>
            </a:extLst>
          </p:cNvPr>
          <p:cNvSpPr>
            <a:spLocks noGrp="1"/>
          </p:cNvSpPr>
          <p:nvPr>
            <p:ph type="subTitle" idx="1"/>
          </p:nvPr>
        </p:nvSpPr>
        <p:spPr>
          <a:xfrm>
            <a:off x="1524000" y="497558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a:t>
            </a:r>
            <a:r>
              <a:rPr lang="fi-FI" err="1"/>
              <a:t>napsautt</a:t>
            </a:r>
            <a:r>
              <a:rPr lang="fi-FI"/>
              <a:t>.</a:t>
            </a:r>
          </a:p>
        </p:txBody>
      </p:sp>
      <p:sp>
        <p:nvSpPr>
          <p:cNvPr id="7" name="Dian numeron paikkamerkki 6">
            <a:extLst>
              <a:ext uri="{FF2B5EF4-FFF2-40B4-BE49-F238E27FC236}">
                <a16:creationId xmlns:a16="http://schemas.microsoft.com/office/drawing/2014/main" id="{8C70D0E4-637C-4383-A208-C011F22E875B}"/>
              </a:ext>
            </a:extLst>
          </p:cNvPr>
          <p:cNvSpPr>
            <a:spLocks noGrp="1"/>
          </p:cNvSpPr>
          <p:nvPr>
            <p:ph type="sldNum" sz="quarter" idx="10"/>
          </p:nvPr>
        </p:nvSpPr>
        <p:spPr>
          <a:xfrm>
            <a:off x="662939" y="5308283"/>
            <a:ext cx="664369" cy="681037"/>
          </a:xfrm>
        </p:spPr>
        <p:txBody>
          <a:bodyPr/>
          <a:lstStyle/>
          <a:p>
            <a:fld id="{039A4499-63C1-431E-92A3-482737D649C5}" type="slidenum">
              <a:rPr lang="fi-FI" smtClean="0"/>
              <a:t>‹#›</a:t>
            </a:fld>
            <a:endParaRPr lang="fi-FI"/>
          </a:p>
        </p:txBody>
      </p:sp>
      <p:pic>
        <p:nvPicPr>
          <p:cNvPr id="10" name="Picture 15">
            <a:extLst>
              <a:ext uri="{FF2B5EF4-FFF2-40B4-BE49-F238E27FC236}">
                <a16:creationId xmlns:a16="http://schemas.microsoft.com/office/drawing/2014/main" id="{A7210E53-AC7C-4973-87CF-9E10779066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426940" y="1362807"/>
            <a:ext cx="5338119" cy="1073127"/>
          </a:xfrm>
          <a:prstGeom prst="rect">
            <a:avLst/>
          </a:prstGeom>
        </p:spPr>
      </p:pic>
    </p:spTree>
    <p:extLst>
      <p:ext uri="{BB962C8B-B14F-4D97-AF65-F5344CB8AC3E}">
        <p14:creationId xmlns:p14="http://schemas.microsoft.com/office/powerpoint/2010/main" val="985484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AVALLINEN SIVU">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a:t>Muokkaa </a:t>
            </a:r>
            <a:r>
              <a:rPr lang="fi-FI" err="1"/>
              <a:t>ots</a:t>
            </a:r>
            <a:r>
              <a:rPr lang="fi-FI"/>
              <a:t>. </a:t>
            </a:r>
            <a:r>
              <a:rPr lang="fi-FI" err="1"/>
              <a:t>perustyyl</a:t>
            </a:r>
            <a:r>
              <a:rPr lang="fi-FI"/>
              <a:t>. </a:t>
            </a:r>
            <a:r>
              <a:rPr lang="fi-FI" err="1"/>
              <a:t>napsautt</a:t>
            </a:r>
            <a:r>
              <a:rPr lang="fi-FI"/>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25134"/>
            <a:ext cx="11011693" cy="3967006"/>
          </a:xfrm>
        </p:spPr>
        <p:txBody>
          <a:bodyPr/>
          <a:lstStyle>
            <a:lvl1pPr>
              <a:defRPr sz="2400"/>
            </a:lvl1pPr>
            <a:lvl2pPr>
              <a:defRPr sz="2000"/>
            </a:lvl2pPr>
            <a:lvl3pPr>
              <a:defRPr sz="1800"/>
            </a:lvl3pPr>
            <a:lvl4pPr>
              <a:defRPr sz="1800"/>
            </a:lvl4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Tree>
    <p:extLst>
      <p:ext uri="{BB962C8B-B14F-4D97-AF65-F5344CB8AC3E}">
        <p14:creationId xmlns:p14="http://schemas.microsoft.com/office/powerpoint/2010/main" val="2871377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KAKSI PALSTAA">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a:t>Muokkaa </a:t>
            </a:r>
            <a:r>
              <a:rPr lang="fi-FI" err="1"/>
              <a:t>ots</a:t>
            </a:r>
            <a:r>
              <a:rPr lang="fi-FI"/>
              <a:t>. </a:t>
            </a:r>
            <a:r>
              <a:rPr lang="fi-FI" err="1"/>
              <a:t>perustyyl</a:t>
            </a:r>
            <a:r>
              <a:rPr lang="fi-FI"/>
              <a:t>. </a:t>
            </a:r>
            <a:r>
              <a:rPr lang="fi-FI" err="1"/>
              <a:t>napsautt</a:t>
            </a:r>
            <a:r>
              <a:rPr lang="fi-FI"/>
              <a:t>.</a:t>
            </a:r>
          </a:p>
        </p:txBody>
      </p:sp>
      <p:sp>
        <p:nvSpPr>
          <p:cNvPr id="7" name="Sisällön paikkamerkki 2">
            <a:extLst>
              <a:ext uri="{FF2B5EF4-FFF2-40B4-BE49-F238E27FC236}">
                <a16:creationId xmlns:a16="http://schemas.microsoft.com/office/drawing/2014/main" id="{DF7DE2D2-EC37-4FFA-A1C2-1BD75A4CDDCB}"/>
              </a:ext>
            </a:extLst>
          </p:cNvPr>
          <p:cNvSpPr>
            <a:spLocks noGrp="1"/>
          </p:cNvSpPr>
          <p:nvPr>
            <p:ph idx="1"/>
          </p:nvPr>
        </p:nvSpPr>
        <p:spPr>
          <a:xfrm>
            <a:off x="515937" y="1741569"/>
            <a:ext cx="5355945" cy="3967006"/>
          </a:xfrm>
        </p:spPr>
        <p:txBody>
          <a:bodyPr/>
          <a:lstStyle>
            <a:lvl1pPr>
              <a:defRPr sz="2400"/>
            </a:lvl1pPr>
            <a:lvl2pPr>
              <a:defRPr sz="2000"/>
            </a:lvl2pPr>
            <a:lvl3pPr>
              <a:defRPr sz="1800"/>
            </a:lvl3pPr>
            <a:lvl4pPr>
              <a:defRPr sz="1800"/>
            </a:lvl4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8" name="Sisällön paikkamerkki 2">
            <a:extLst>
              <a:ext uri="{FF2B5EF4-FFF2-40B4-BE49-F238E27FC236}">
                <a16:creationId xmlns:a16="http://schemas.microsoft.com/office/drawing/2014/main" id="{231135A7-5029-4211-8705-354DDA424D3E}"/>
              </a:ext>
            </a:extLst>
          </p:cNvPr>
          <p:cNvSpPr>
            <a:spLocks noGrp="1"/>
          </p:cNvSpPr>
          <p:nvPr>
            <p:ph idx="11"/>
          </p:nvPr>
        </p:nvSpPr>
        <p:spPr>
          <a:xfrm>
            <a:off x="6171685" y="1741569"/>
            <a:ext cx="5355945" cy="3967006"/>
          </a:xfrm>
        </p:spPr>
        <p:txBody>
          <a:bodyPr/>
          <a:lstStyle>
            <a:lvl1pPr>
              <a:defRPr sz="2400"/>
            </a:lvl1pPr>
            <a:lvl2pPr>
              <a:defRPr sz="2000"/>
            </a:lvl2pPr>
            <a:lvl3pPr>
              <a:defRPr sz="1800"/>
            </a:lvl3pPr>
            <a:lvl4pPr>
              <a:defRPr sz="1800"/>
            </a:lvl4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Tree>
    <p:extLst>
      <p:ext uri="{BB962C8B-B14F-4D97-AF65-F5344CB8AC3E}">
        <p14:creationId xmlns:p14="http://schemas.microsoft.com/office/powerpoint/2010/main" val="165498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AIN  OTSIKKO">
    <p:spTree>
      <p:nvGrpSpPr>
        <p:cNvPr id="1" name=""/>
        <p:cNvGrpSpPr/>
        <p:nvPr/>
      </p:nvGrpSpPr>
      <p:grpSpPr>
        <a:xfrm>
          <a:off x="0" y="0"/>
          <a:ext cx="0" cy="0"/>
          <a:chOff x="0" y="0"/>
          <a:chExt cx="0" cy="0"/>
        </a:xfrm>
      </p:grpSpPr>
      <p:sp>
        <p:nvSpPr>
          <p:cNvPr id="4" name="Suorakulmio 3">
            <a:extLst>
              <a:ext uri="{FF2B5EF4-FFF2-40B4-BE49-F238E27FC236}">
                <a16:creationId xmlns:a16="http://schemas.microsoft.com/office/drawing/2014/main" id="{9F8C8230-0D1B-4C2E-B6B7-730908290ABA}"/>
              </a:ext>
            </a:extLst>
          </p:cNvPr>
          <p:cNvSpPr/>
          <p:nvPr userDrawn="1"/>
        </p:nvSpPr>
        <p:spPr>
          <a:xfrm rot="16200000">
            <a:off x="576381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pic>
        <p:nvPicPr>
          <p:cNvPr id="5" name="Kuva 4">
            <a:extLst>
              <a:ext uri="{FF2B5EF4-FFF2-40B4-BE49-F238E27FC236}">
                <a16:creationId xmlns:a16="http://schemas.microsoft.com/office/drawing/2014/main" id="{A0961363-C25C-4FD3-92FF-9761705372E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3" name="Dian numeron paikkamerkki 2">
            <a:extLst>
              <a:ext uri="{FF2B5EF4-FFF2-40B4-BE49-F238E27FC236}">
                <a16:creationId xmlns:a16="http://schemas.microsoft.com/office/drawing/2014/main" id="{5D1E963B-7F69-4561-9477-DCCA87CA2856}"/>
              </a:ext>
            </a:extLst>
          </p:cNvPr>
          <p:cNvSpPr>
            <a:spLocks noGrp="1"/>
          </p:cNvSpPr>
          <p:nvPr>
            <p:ph type="sldNum" sz="quarter" idx="10"/>
          </p:nvPr>
        </p:nvSpPr>
        <p:spPr>
          <a:xfrm>
            <a:off x="11527631" y="6176963"/>
            <a:ext cx="664369" cy="681037"/>
          </a:xfrm>
        </p:spPr>
        <p:txBody>
          <a:bodyPr/>
          <a:lstStyle/>
          <a:p>
            <a:fld id="{039A4499-63C1-431E-92A3-482737D649C5}" type="slidenum">
              <a:rPr lang="fi-FI" smtClean="0"/>
              <a:pPr/>
              <a:t>‹#›</a:t>
            </a:fld>
            <a:endParaRPr lang="fi-FI"/>
          </a:p>
        </p:txBody>
      </p:sp>
      <p:sp>
        <p:nvSpPr>
          <p:cNvPr id="6" name="Otsikko 1">
            <a:extLst>
              <a:ext uri="{FF2B5EF4-FFF2-40B4-BE49-F238E27FC236}">
                <a16:creationId xmlns:a16="http://schemas.microsoft.com/office/drawing/2014/main" id="{24FEF5A8-AC38-472E-A72F-280E53166D3F}"/>
              </a:ext>
            </a:extLst>
          </p:cNvPr>
          <p:cNvSpPr>
            <a:spLocks noGrp="1"/>
          </p:cNvSpPr>
          <p:nvPr>
            <p:ph type="title"/>
          </p:nvPr>
        </p:nvSpPr>
        <p:spPr>
          <a:xfrm>
            <a:off x="515937" y="294481"/>
            <a:ext cx="11011693" cy="1429180"/>
          </a:xfrm>
        </p:spPr>
        <p:txBody>
          <a:bodyPr anchor="t">
            <a:noAutofit/>
          </a:bodyPr>
          <a:lstStyle>
            <a:lvl1pPr>
              <a:defRPr sz="4000" b="1"/>
            </a:lvl1pPr>
          </a:lstStyle>
          <a:p>
            <a:r>
              <a:rPr lang="fi-FI"/>
              <a:t>Muokkaa </a:t>
            </a:r>
            <a:r>
              <a:rPr lang="fi-FI" err="1"/>
              <a:t>ots</a:t>
            </a:r>
            <a:r>
              <a:rPr lang="fi-FI"/>
              <a:t>. </a:t>
            </a:r>
            <a:r>
              <a:rPr lang="fi-FI" err="1"/>
              <a:t>perustyyl</a:t>
            </a:r>
            <a:r>
              <a:rPr lang="fi-FI"/>
              <a:t>. </a:t>
            </a:r>
            <a:r>
              <a:rPr lang="fi-FI" err="1"/>
              <a:t>napsautt</a:t>
            </a:r>
            <a:r>
              <a:rPr lang="fi-FI"/>
              <a:t>.</a:t>
            </a:r>
          </a:p>
        </p:txBody>
      </p:sp>
    </p:spTree>
    <p:extLst>
      <p:ext uri="{BB962C8B-B14F-4D97-AF65-F5344CB8AC3E}">
        <p14:creationId xmlns:p14="http://schemas.microsoft.com/office/powerpoint/2010/main" val="1820786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ÄLIOTSIKKO">
    <p:spTree>
      <p:nvGrpSpPr>
        <p:cNvPr id="1" name=""/>
        <p:cNvGrpSpPr/>
        <p:nvPr/>
      </p:nvGrpSpPr>
      <p:grpSpPr>
        <a:xfrm>
          <a:off x="0" y="0"/>
          <a:ext cx="0" cy="0"/>
          <a:chOff x="0" y="0"/>
          <a:chExt cx="0" cy="0"/>
        </a:xfrm>
      </p:grpSpPr>
      <p:sp>
        <p:nvSpPr>
          <p:cNvPr id="5" name="Suorakulmio 4">
            <a:extLst>
              <a:ext uri="{FF2B5EF4-FFF2-40B4-BE49-F238E27FC236}">
                <a16:creationId xmlns:a16="http://schemas.microsoft.com/office/drawing/2014/main" id="{EDE7E7DD-0AC6-4B97-AC81-BA625F8BC6E6}"/>
              </a:ext>
            </a:extLst>
          </p:cNvPr>
          <p:cNvSpPr/>
          <p:nvPr userDrawn="1"/>
        </p:nvSpPr>
        <p:spPr>
          <a:xfrm rot="16200000">
            <a:off x="5740955" y="429814"/>
            <a:ext cx="664369" cy="12192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a:p>
        </p:txBody>
      </p:sp>
      <p:sp>
        <p:nvSpPr>
          <p:cNvPr id="3" name="Dian numeron paikkamerkki 2">
            <a:extLst>
              <a:ext uri="{FF2B5EF4-FFF2-40B4-BE49-F238E27FC236}">
                <a16:creationId xmlns:a16="http://schemas.microsoft.com/office/drawing/2014/main" id="{E8CAC8F9-97C3-4C45-9130-B1E59C0311C2}"/>
              </a:ext>
            </a:extLst>
          </p:cNvPr>
          <p:cNvSpPr>
            <a:spLocks noGrp="1"/>
          </p:cNvSpPr>
          <p:nvPr>
            <p:ph type="sldNum" sz="quarter" idx="10"/>
          </p:nvPr>
        </p:nvSpPr>
        <p:spPr>
          <a:xfrm>
            <a:off x="11527631" y="5247323"/>
            <a:ext cx="664369" cy="681037"/>
          </a:xfrm>
        </p:spPr>
        <p:txBody>
          <a:bodyPr/>
          <a:lstStyle/>
          <a:p>
            <a:fld id="{039A4499-63C1-431E-92A3-482737D649C5}" type="slidenum">
              <a:rPr lang="fi-FI" smtClean="0"/>
              <a:pPr/>
              <a:t>‹#›</a:t>
            </a:fld>
            <a:endParaRPr lang="fi-FI"/>
          </a:p>
        </p:txBody>
      </p:sp>
      <p:pic>
        <p:nvPicPr>
          <p:cNvPr id="4" name="Kuva 3">
            <a:extLst>
              <a:ext uri="{FF2B5EF4-FFF2-40B4-BE49-F238E27FC236}">
                <a16:creationId xmlns:a16="http://schemas.microsoft.com/office/drawing/2014/main" id="{C382BB34-ECE5-4CBB-B9F7-D35EB063313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76538" y="6370547"/>
            <a:ext cx="1440000" cy="294086"/>
          </a:xfrm>
          <a:prstGeom prst="rect">
            <a:avLst/>
          </a:prstGeom>
        </p:spPr>
      </p:pic>
      <p:sp>
        <p:nvSpPr>
          <p:cNvPr id="6" name="Otsikko 1">
            <a:extLst>
              <a:ext uri="{FF2B5EF4-FFF2-40B4-BE49-F238E27FC236}">
                <a16:creationId xmlns:a16="http://schemas.microsoft.com/office/drawing/2014/main" id="{5544C270-A524-414E-9162-77A8DFF98005}"/>
              </a:ext>
            </a:extLst>
          </p:cNvPr>
          <p:cNvSpPr>
            <a:spLocks noGrp="1"/>
          </p:cNvSpPr>
          <p:nvPr>
            <p:ph type="ctrTitle"/>
          </p:nvPr>
        </p:nvSpPr>
        <p:spPr>
          <a:xfrm>
            <a:off x="1524000" y="1364938"/>
            <a:ext cx="9144000" cy="1913633"/>
          </a:xfrm>
        </p:spPr>
        <p:txBody>
          <a:bodyPr anchor="b"/>
          <a:lstStyle>
            <a:lvl1pPr algn="ctr">
              <a:defRPr sz="6000" b="1"/>
            </a:lvl1pPr>
          </a:lstStyle>
          <a:p>
            <a:r>
              <a:rPr lang="fi-FI"/>
              <a:t>Muokkaa </a:t>
            </a:r>
            <a:r>
              <a:rPr lang="fi-FI" err="1"/>
              <a:t>ots</a:t>
            </a:r>
            <a:r>
              <a:rPr lang="fi-FI"/>
              <a:t>. </a:t>
            </a:r>
            <a:r>
              <a:rPr lang="fi-FI" err="1"/>
              <a:t>perustyyl</a:t>
            </a:r>
            <a:r>
              <a:rPr lang="fi-FI"/>
              <a:t>. </a:t>
            </a:r>
            <a:r>
              <a:rPr lang="fi-FI" err="1"/>
              <a:t>napsautt</a:t>
            </a:r>
            <a:r>
              <a:rPr lang="fi-FI"/>
              <a:t>.</a:t>
            </a:r>
          </a:p>
        </p:txBody>
      </p:sp>
      <p:sp>
        <p:nvSpPr>
          <p:cNvPr id="7" name="Alaotsikko 2">
            <a:extLst>
              <a:ext uri="{FF2B5EF4-FFF2-40B4-BE49-F238E27FC236}">
                <a16:creationId xmlns:a16="http://schemas.microsoft.com/office/drawing/2014/main" id="{B2C62B9B-1E99-438E-BDB0-226B693D517C}"/>
              </a:ext>
            </a:extLst>
          </p:cNvPr>
          <p:cNvSpPr>
            <a:spLocks noGrp="1"/>
          </p:cNvSpPr>
          <p:nvPr>
            <p:ph type="subTitle" idx="1"/>
          </p:nvPr>
        </p:nvSpPr>
        <p:spPr>
          <a:xfrm>
            <a:off x="1524000" y="3383001"/>
            <a:ext cx="9144000" cy="1655762"/>
          </a:xfrm>
        </p:spPr>
        <p:txBody>
          <a:bodyPr/>
          <a:lstStyle>
            <a:lvl1pPr marL="0" indent="0" algn="ctr">
              <a:buNone/>
              <a:defRPr sz="2400" i="1">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a:t>
            </a:r>
            <a:r>
              <a:rPr lang="fi-FI" err="1"/>
              <a:t>napsautt</a:t>
            </a:r>
            <a:r>
              <a:rPr lang="fi-FI"/>
              <a:t>.</a:t>
            </a:r>
          </a:p>
        </p:txBody>
      </p:sp>
    </p:spTree>
    <p:extLst>
      <p:ext uri="{BB962C8B-B14F-4D97-AF65-F5344CB8AC3E}">
        <p14:creationId xmlns:p14="http://schemas.microsoft.com/office/powerpoint/2010/main" val="1543568959"/>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theme/theme1.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a:extLst>
              <a:ext uri="{FF2B5EF4-FFF2-40B4-BE49-F238E27FC236}">
                <a16:creationId xmlns:a16="http://schemas.microsoft.com/office/drawing/2014/main" id="{6C12F0B9-F096-466D-8470-6C91AE1D88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fi-FI"/>
              <a:t>Muokkaa </a:t>
            </a:r>
            <a:r>
              <a:rPr lang="fi-FI" err="1"/>
              <a:t>ots</a:t>
            </a:r>
            <a:r>
              <a:rPr lang="fi-FI"/>
              <a:t>. </a:t>
            </a:r>
            <a:r>
              <a:rPr lang="fi-FI" err="1"/>
              <a:t>perustyyl</a:t>
            </a:r>
            <a:r>
              <a:rPr lang="fi-FI"/>
              <a:t>. </a:t>
            </a:r>
            <a:r>
              <a:rPr lang="fi-FI" err="1"/>
              <a:t>napsautt</a:t>
            </a:r>
            <a:r>
              <a:rPr lang="fi-FI"/>
              <a:t>.</a:t>
            </a:r>
          </a:p>
        </p:txBody>
      </p:sp>
      <p:sp>
        <p:nvSpPr>
          <p:cNvPr id="3" name="Tekstin paikkamerkki 2">
            <a:extLst>
              <a:ext uri="{FF2B5EF4-FFF2-40B4-BE49-F238E27FC236}">
                <a16:creationId xmlns:a16="http://schemas.microsoft.com/office/drawing/2014/main" id="{5C4BEA1E-2E87-4881-8755-A103FB653E0C}"/>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Dian numeron paikkamerkki 5">
            <a:extLst>
              <a:ext uri="{FF2B5EF4-FFF2-40B4-BE49-F238E27FC236}">
                <a16:creationId xmlns:a16="http://schemas.microsoft.com/office/drawing/2014/main" id="{15D1F9B7-E27D-45F3-9814-EDF42A896C01}"/>
              </a:ext>
            </a:extLst>
          </p:cNvPr>
          <p:cNvSpPr>
            <a:spLocks noGrp="1"/>
          </p:cNvSpPr>
          <p:nvPr>
            <p:ph type="sldNum" sz="quarter" idx="4"/>
          </p:nvPr>
        </p:nvSpPr>
        <p:spPr>
          <a:xfrm>
            <a:off x="-1" y="6176963"/>
            <a:ext cx="664369" cy="681037"/>
          </a:xfrm>
          <a:prstGeom prst="rect">
            <a:avLst/>
          </a:prstGeom>
        </p:spPr>
        <p:txBody>
          <a:bodyPr vert="horz" lIns="91440" tIns="45720" rIns="91440" bIns="45720" rtlCol="0" anchor="ctr"/>
          <a:lstStyle>
            <a:lvl1pPr algn="ctr">
              <a:defRPr sz="1400" b="1">
                <a:solidFill>
                  <a:schemeClr val="bg1"/>
                </a:solidFill>
                <a:latin typeface="Verdana" panose="020B0604030504040204" pitchFamily="34" charset="0"/>
                <a:ea typeface="Verdana" panose="020B0604030504040204" pitchFamily="34" charset="0"/>
              </a:defRPr>
            </a:lvl1pPr>
          </a:lstStyle>
          <a:p>
            <a:fld id="{039A4499-63C1-431E-92A3-482737D649C5}" type="slidenum">
              <a:rPr lang="fi-FI" smtClean="0"/>
              <a:pPr/>
              <a:t>‹#›</a:t>
            </a:fld>
            <a:endParaRPr lang="fi-FI"/>
          </a:p>
        </p:txBody>
      </p:sp>
    </p:spTree>
    <p:extLst>
      <p:ext uri="{BB962C8B-B14F-4D97-AF65-F5344CB8AC3E}">
        <p14:creationId xmlns:p14="http://schemas.microsoft.com/office/powerpoint/2010/main" val="346141409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8" r:id="rId3"/>
    <p:sldLayoutId id="2147483667" r:id="rId4"/>
    <p:sldLayoutId id="2147483666" r:id="rId5"/>
  </p:sldLayoutIdLst>
  <p:hf hdr="0" ftr="0" dt="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accent1"/>
        </a:buClr>
        <a:buFont typeface="Arial" panose="020B0604020202020204" pitchFamily="34" charset="0"/>
        <a:buChar char="•"/>
        <a:defRPr sz="1200" kern="1200">
          <a:solidFill>
            <a:schemeClr val="tx1"/>
          </a:solidFill>
          <a:latin typeface="+mn-lt"/>
          <a:ea typeface="+mn-ea"/>
          <a:cs typeface="+mn-cs"/>
        </a:defRPr>
      </a:lvl1pPr>
      <a:lvl2pPr marL="685800" indent="-228600" algn="l" defTabSz="914400" rtl="0" eaLnBrk="1" latinLnBrk="0" hangingPunct="1">
        <a:lnSpc>
          <a:spcPct val="150000"/>
        </a:lnSpc>
        <a:spcBef>
          <a:spcPts val="500"/>
        </a:spcBef>
        <a:buClr>
          <a:schemeClr val="accent1"/>
        </a:buClr>
        <a:buFont typeface="Arial" panose="020B0604020202020204" pitchFamily="34" charset="0"/>
        <a:buChar char="•"/>
        <a:defRPr sz="1100" kern="1200">
          <a:solidFill>
            <a:schemeClr val="tx1"/>
          </a:solidFill>
          <a:latin typeface="+mn-lt"/>
          <a:ea typeface="+mn-ea"/>
          <a:cs typeface="+mn-cs"/>
        </a:defRPr>
      </a:lvl2pPr>
      <a:lvl3pPr marL="1143000" indent="-228600" algn="l" defTabSz="914400" rtl="0" eaLnBrk="1" latinLnBrk="0" hangingPunct="1">
        <a:lnSpc>
          <a:spcPct val="150000"/>
        </a:lnSpc>
        <a:spcBef>
          <a:spcPts val="500"/>
        </a:spcBef>
        <a:buClr>
          <a:schemeClr val="accent1"/>
        </a:buClr>
        <a:buFont typeface="Arial" panose="020B0604020202020204" pitchFamily="34" charset="0"/>
        <a:buChar char="•"/>
        <a:defRPr sz="1000" kern="1200">
          <a:solidFill>
            <a:schemeClr val="tx1"/>
          </a:solidFill>
          <a:latin typeface="+mn-lt"/>
          <a:ea typeface="+mn-ea"/>
          <a:cs typeface="+mn-cs"/>
        </a:defRPr>
      </a:lvl3pPr>
      <a:lvl4pPr marL="1600200" indent="-228600" algn="l" defTabSz="914400" rtl="0" eaLnBrk="1" latinLnBrk="0" hangingPunct="1">
        <a:lnSpc>
          <a:spcPct val="150000"/>
        </a:lnSpc>
        <a:spcBef>
          <a:spcPts val="500"/>
        </a:spcBef>
        <a:buClr>
          <a:schemeClr val="accent1"/>
        </a:buClr>
        <a:buFont typeface="Arial" panose="020B0604020202020204" pitchFamily="34" charset="0"/>
        <a:buChar char="•"/>
        <a:defRPr sz="900" kern="1200">
          <a:solidFill>
            <a:schemeClr val="tx1"/>
          </a:solidFill>
          <a:latin typeface="+mn-lt"/>
          <a:ea typeface="+mn-ea"/>
          <a:cs typeface="+mn-cs"/>
        </a:defRPr>
      </a:lvl4pPr>
      <a:lvl5pPr marL="2057400" indent="-228600" algn="l" defTabSz="914400" rtl="0" eaLnBrk="1" latinLnBrk="0" hangingPunct="1">
        <a:lnSpc>
          <a:spcPct val="150000"/>
        </a:lnSpc>
        <a:spcBef>
          <a:spcPts val="500"/>
        </a:spcBef>
        <a:buClr>
          <a:schemeClr val="accent1"/>
        </a:buClr>
        <a:buFont typeface="Arial" panose="020B0604020202020204" pitchFamily="34" charset="0"/>
        <a:buChar char="•"/>
        <a:defRPr sz="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userDrawn="1">
          <p15:clr>
            <a:srgbClr val="F26B43"/>
          </p15:clr>
        </p15:guide>
        <p15:guide id="2" pos="325" userDrawn="1">
          <p15:clr>
            <a:srgbClr val="F26B43"/>
          </p15:clr>
        </p15:guide>
      </p15:sldGuideLst>
    </p:ext>
  </p:extLst>
</p:sldMaster>
</file>

<file path=ppt/slides/_rels/slide1.xml.rels><?xml version="1.0" encoding="UTF-8" standalone="yes"?><Relationships xmlns="http://schemas.openxmlformats.org/package/2006/relationships"><Relationship Id="rId1" Target="../slideLayouts/slideLayout1.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5.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2.xml" Type="http://schemas.openxmlformats.org/officeDocument/2006/relationships/slideLayout"/><Relationship Id="rId2" Target="../media/image3.tiff"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2.xml" Type="http://schemas.openxmlformats.org/officeDocument/2006/relationships/slideLayout"/><Relationship Id="rId2" Target="../notesSlides/notesSlide1.xml" Type="http://schemas.openxmlformats.org/officeDocument/2006/relationships/notesSlide"/></Relationships>
</file>

<file path=ppt/slides/_rels/slide1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2.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4.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6.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7.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8.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9.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3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3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7D624FD4-F03D-4902-929E-91C7A882666B}"/>
              </a:ext>
            </a:extLst>
          </p:cNvPr>
          <p:cNvSpPr>
            <a:spLocks noGrp="1"/>
          </p:cNvSpPr>
          <p:nvPr>
            <p:ph type="ctrTitle"/>
          </p:nvPr>
        </p:nvSpPr>
        <p:spPr>
          <a:xfrm>
            <a:off x="1524000" y="2820693"/>
            <a:ext cx="9144000" cy="3168628"/>
          </a:xfrm>
        </p:spPr>
        <p:txBody>
          <a:bodyPr/>
          <a:lstStyle/>
          <a:p>
            <a:r>
              <a:rPr lang="fi-FI" sz="5400" dirty="0"/>
              <a:t>Hyvää kohtelua koskeva suunnitelma</a:t>
            </a:r>
            <a:br>
              <a:rPr lang="fi-FI" sz="5400" dirty="0"/>
            </a:br>
            <a:r>
              <a:rPr lang="fi-FI" sz="2800" dirty="0"/>
              <a:t>Karhula</a:t>
            </a:r>
            <a:br>
              <a:rPr lang="fi-FI" sz="2800" dirty="0"/>
            </a:br>
            <a:r>
              <a:rPr lang="fi-FI" sz="2800" dirty="0"/>
              <a:t>01/2021</a:t>
            </a:r>
            <a:br>
              <a:rPr lang="fi-FI" sz="2800" dirty="0"/>
            </a:br>
            <a:r>
              <a:rPr lang="fi-FI" sz="2800" dirty="0"/>
              <a:t>päivitetty 30.07.2024</a:t>
            </a:r>
            <a:endParaRPr lang="fi-FI" dirty="0"/>
          </a:p>
        </p:txBody>
      </p:sp>
      <p:sp>
        <p:nvSpPr>
          <p:cNvPr id="4" name="Dian numeron paikkamerkki 3">
            <a:extLst>
              <a:ext uri="{FF2B5EF4-FFF2-40B4-BE49-F238E27FC236}">
                <a16:creationId xmlns:a16="http://schemas.microsoft.com/office/drawing/2014/main" id="{952DBC11-DD6D-4B4D-AD1F-F532C5F05413}"/>
              </a:ext>
            </a:extLst>
          </p:cNvPr>
          <p:cNvSpPr>
            <a:spLocks noGrp="1"/>
          </p:cNvSpPr>
          <p:nvPr>
            <p:ph type="sldNum" sz="quarter" idx="10"/>
          </p:nvPr>
        </p:nvSpPr>
        <p:spPr/>
        <p:txBody>
          <a:bodyPr/>
          <a:lstStyle/>
          <a:p>
            <a:fld id="{039A4499-63C1-431E-92A3-482737D649C5}" type="slidenum">
              <a:rPr lang="fi-FI" smtClean="0"/>
              <a:t>1</a:t>
            </a:fld>
            <a:endParaRPr lang="fi-FI"/>
          </a:p>
        </p:txBody>
      </p:sp>
    </p:spTree>
    <p:extLst>
      <p:ext uri="{BB962C8B-B14F-4D97-AF65-F5344CB8AC3E}">
        <p14:creationId xmlns:p14="http://schemas.microsoft.com/office/powerpoint/2010/main" val="1439139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2C43AE9B-06C6-4096-8D02-4161A3661004}"/>
              </a:ext>
            </a:extLst>
          </p:cNvPr>
          <p:cNvSpPr>
            <a:spLocks noGrp="1"/>
          </p:cNvSpPr>
          <p:nvPr>
            <p:ph type="sldNum" sz="quarter" idx="10"/>
          </p:nvPr>
        </p:nvSpPr>
        <p:spPr/>
        <p:txBody>
          <a:bodyPr/>
          <a:lstStyle/>
          <a:p>
            <a:fld id="{039A4499-63C1-431E-92A3-482737D649C5}" type="slidenum">
              <a:rPr lang="fi-FI" smtClean="0"/>
              <a:pPr/>
              <a:t>2</a:t>
            </a:fld>
            <a:endParaRPr lang="fi-FI"/>
          </a:p>
        </p:txBody>
      </p:sp>
      <p:sp>
        <p:nvSpPr>
          <p:cNvPr id="3" name="Otsikko 2">
            <a:extLst>
              <a:ext uri="{FF2B5EF4-FFF2-40B4-BE49-F238E27FC236}">
                <a16:creationId xmlns:a16="http://schemas.microsoft.com/office/drawing/2014/main" id="{A875AA4E-3F46-4701-AF83-A829C91CF25D}"/>
              </a:ext>
            </a:extLst>
          </p:cNvPr>
          <p:cNvSpPr>
            <a:spLocks noGrp="1"/>
          </p:cNvSpPr>
          <p:nvPr>
            <p:ph type="title"/>
          </p:nvPr>
        </p:nvSpPr>
        <p:spPr/>
        <p:txBody>
          <a:bodyPr/>
          <a:lstStyle/>
          <a:p>
            <a:pPr algn="ctr"/>
            <a:r>
              <a:rPr lang="fi-FI"/>
              <a:t>Mikä on hyvää kohtelua koskeva suunnitelma?</a:t>
            </a:r>
          </a:p>
        </p:txBody>
      </p:sp>
      <p:sp>
        <p:nvSpPr>
          <p:cNvPr id="6" name="Sisällön paikkamerkki 5">
            <a:extLst>
              <a:ext uri="{FF2B5EF4-FFF2-40B4-BE49-F238E27FC236}">
                <a16:creationId xmlns:a16="http://schemas.microsoft.com/office/drawing/2014/main" id="{7F35C5E3-EF12-4E77-B8ED-341BEBCE16A5}"/>
              </a:ext>
            </a:extLst>
          </p:cNvPr>
          <p:cNvSpPr>
            <a:spLocks noGrp="1"/>
          </p:cNvSpPr>
          <p:nvPr>
            <p:ph idx="1"/>
          </p:nvPr>
        </p:nvSpPr>
        <p:spPr>
          <a:xfrm>
            <a:off x="515937" y="1908698"/>
            <a:ext cx="11011693" cy="3783441"/>
          </a:xfrm>
        </p:spPr>
        <p:txBody>
          <a:bodyPr/>
          <a:lstStyle/>
          <a:p>
            <a:pPr marL="285750" marR="0" lvl="0" indent="-285750" algn="l" defTabSz="4572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kumimoji="0" lang="fi-FI" sz="1800" b="0" i="0" u="sng" strike="noStrike" kern="1200" cap="none" spc="0" normalizeH="0" baseline="0" noProof="0" dirty="0">
              <a:ln>
                <a:noFill/>
              </a:ln>
              <a:solidFill>
                <a:srgbClr val="3C3C3B"/>
              </a:solidFill>
              <a:effectLst/>
              <a:uLnTx/>
              <a:uFillTx/>
              <a:latin typeface="Arial"/>
              <a:ea typeface="+mn-ea"/>
              <a:cs typeface="Arial"/>
            </a:endParaRPr>
          </a:p>
          <a:p>
            <a:pPr marL="285750" lvl="0" indent="-285750" defTabSz="457200">
              <a:lnSpc>
                <a:spcPct val="100000"/>
              </a:lnSpc>
              <a:buClrTx/>
              <a:defRPr/>
            </a:pPr>
            <a:r>
              <a:rPr lang="fi-FI" sz="1800" dirty="0">
                <a:latin typeface="+mj-lt"/>
                <a:cs typeface="Arial"/>
              </a:rPr>
              <a:t>Hyvää kohtelua koskeva suunnitelma on työntekijöiden ja lasten yhteinen suunnitelma.</a:t>
            </a:r>
          </a:p>
          <a:p>
            <a:pPr marL="285750" lvl="0" indent="-285750" defTabSz="457200">
              <a:lnSpc>
                <a:spcPct val="100000"/>
              </a:lnSpc>
              <a:buClrTx/>
              <a:defRPr/>
            </a:pPr>
            <a:endParaRPr lang="fi-FI" sz="1800" dirty="0">
              <a:latin typeface="+mj-lt"/>
              <a:cs typeface="Arial"/>
            </a:endParaRPr>
          </a:p>
          <a:p>
            <a:pPr marL="285750" lvl="0" indent="-285750" defTabSz="457200">
              <a:lnSpc>
                <a:spcPct val="100000"/>
              </a:lnSpc>
              <a:buClrTx/>
              <a:defRPr/>
            </a:pPr>
            <a:r>
              <a:rPr lang="fi-FI" sz="1800" dirty="0">
                <a:latin typeface="+mj-lt"/>
                <a:cs typeface="Arial"/>
              </a:rPr>
              <a:t>Siihen on kirjattu, miten toimitaan niin, että yksikössä on kaikilla turvalliset ja hyvät oltavat.</a:t>
            </a:r>
          </a:p>
          <a:p>
            <a:pPr marL="0" lvl="0" indent="0" defTabSz="457200">
              <a:lnSpc>
                <a:spcPct val="100000"/>
              </a:lnSpc>
              <a:buClrTx/>
              <a:buNone/>
              <a:defRPr/>
            </a:pPr>
            <a:endParaRPr lang="fi-FI" sz="1800" dirty="0">
              <a:latin typeface="+mj-lt"/>
              <a:cs typeface="Arial"/>
            </a:endParaRPr>
          </a:p>
          <a:p>
            <a:pPr marL="285750" lvl="0" indent="-285750" defTabSz="457200">
              <a:lnSpc>
                <a:spcPct val="100000"/>
              </a:lnSpc>
              <a:buClrTx/>
              <a:defRPr/>
            </a:pPr>
            <a:r>
              <a:rPr lang="fi-FI" sz="1800" dirty="0">
                <a:latin typeface="+mj-lt"/>
                <a:cs typeface="Arial"/>
              </a:rPr>
              <a:t>Hyvää kohtelua koskeva suunnitelma on tehty yhteistyössä lasten kanssa.</a:t>
            </a:r>
            <a:endParaRPr kumimoji="0" lang="fi-FI" sz="1800" b="0" u="none" strike="noStrike" kern="1200" cap="none" spc="0" normalizeH="0" baseline="0" noProof="0" dirty="0">
              <a:ln>
                <a:noFill/>
              </a:ln>
              <a:effectLst/>
              <a:uLnTx/>
              <a:uFillTx/>
              <a:latin typeface="+mj-lt"/>
              <a:cs typeface="Arial"/>
            </a:endParaRPr>
          </a:p>
          <a:p>
            <a:pPr marL="0" indent="0">
              <a:buNone/>
            </a:pPr>
            <a:endParaRPr lang="fi-FI" dirty="0"/>
          </a:p>
        </p:txBody>
      </p:sp>
    </p:spTree>
    <p:extLst>
      <p:ext uri="{BB962C8B-B14F-4D97-AF65-F5344CB8AC3E}">
        <p14:creationId xmlns:p14="http://schemas.microsoft.com/office/powerpoint/2010/main" val="3747323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BA4D50C-D349-455F-9998-0F40D2489D35}"/>
              </a:ext>
            </a:extLst>
          </p:cNvPr>
          <p:cNvSpPr>
            <a:spLocks noGrp="1"/>
          </p:cNvSpPr>
          <p:nvPr>
            <p:ph type="sldNum" sz="quarter" idx="10"/>
          </p:nvPr>
        </p:nvSpPr>
        <p:spPr/>
        <p:txBody>
          <a:bodyPr/>
          <a:lstStyle/>
          <a:p>
            <a:fld id="{039A4499-63C1-431E-92A3-482737D649C5}" type="slidenum">
              <a:rPr lang="fi-FI" smtClean="0"/>
              <a:pPr/>
              <a:t>3</a:t>
            </a:fld>
            <a:endParaRPr lang="fi-FI"/>
          </a:p>
        </p:txBody>
      </p:sp>
      <p:sp>
        <p:nvSpPr>
          <p:cNvPr id="3" name="Otsikko 2">
            <a:extLst>
              <a:ext uri="{FF2B5EF4-FFF2-40B4-BE49-F238E27FC236}">
                <a16:creationId xmlns:a16="http://schemas.microsoft.com/office/drawing/2014/main" id="{A94D547B-9F08-4881-BD0E-E83B528F66AF}"/>
              </a:ext>
            </a:extLst>
          </p:cNvPr>
          <p:cNvSpPr>
            <a:spLocks noGrp="1"/>
          </p:cNvSpPr>
          <p:nvPr>
            <p:ph type="title"/>
          </p:nvPr>
        </p:nvSpPr>
        <p:spPr/>
        <p:txBody>
          <a:bodyPr/>
          <a:lstStyle/>
          <a:p>
            <a:pPr algn="ctr"/>
            <a:r>
              <a:rPr lang="fi-FI"/>
              <a:t>Millaista on hyvä kohtelu?</a:t>
            </a:r>
          </a:p>
        </p:txBody>
      </p:sp>
      <p:sp>
        <p:nvSpPr>
          <p:cNvPr id="4" name="Sisällön paikkamerkki 3">
            <a:extLst>
              <a:ext uri="{FF2B5EF4-FFF2-40B4-BE49-F238E27FC236}">
                <a16:creationId xmlns:a16="http://schemas.microsoft.com/office/drawing/2014/main" id="{2AEB5D14-E799-49AE-A22B-C829CB665B96}"/>
              </a:ext>
            </a:extLst>
          </p:cNvPr>
          <p:cNvSpPr>
            <a:spLocks noGrp="1"/>
          </p:cNvSpPr>
          <p:nvPr>
            <p:ph idx="1"/>
          </p:nvPr>
        </p:nvSpPr>
        <p:spPr>
          <a:xfrm>
            <a:off x="515937" y="877617"/>
            <a:ext cx="11011693" cy="5372354"/>
          </a:xfrm>
        </p:spPr>
        <p:txBody>
          <a:bodyPr vert="horz" lIns="91440" tIns="45720" rIns="91440" bIns="45720" rtlCol="0" anchor="t">
            <a:noAutofit/>
          </a:bodyPr>
          <a:lstStyle/>
          <a:p>
            <a:pPr marL="0" indent="0">
              <a:buNone/>
            </a:pPr>
            <a:r>
              <a:rPr lang="fi-FI" sz="2000" dirty="0"/>
              <a:t>Yksikön lasten ajatukset ja mielipiteet – Mistä hyvän kohtelun tunnistaa?</a:t>
            </a:r>
          </a:p>
          <a:p>
            <a:pPr marL="0" indent="0">
              <a:lnSpc>
                <a:spcPct val="100000"/>
              </a:lnSpc>
              <a:buNone/>
            </a:pPr>
            <a:r>
              <a:rPr lang="fi-FI" sz="1600" i="1" dirty="0"/>
              <a:t>”</a:t>
            </a:r>
            <a:r>
              <a:rPr lang="fi-FI" sz="1400" i="1" dirty="0"/>
              <a:t>Hyvä kohtelu on tasa-arvoa, sitä että kaikkia kohdellaan samalla tavalla”</a:t>
            </a:r>
          </a:p>
          <a:p>
            <a:pPr marL="0" indent="0">
              <a:lnSpc>
                <a:spcPct val="100000"/>
              </a:lnSpc>
              <a:buNone/>
            </a:pPr>
            <a:r>
              <a:rPr lang="fi-FI" sz="1400" i="1" dirty="0"/>
              <a:t>”Ne ovat pieniä asioita, esimerkiksi tervehtiminen ja kysytään lapselta mitä kuuluu.</a:t>
            </a:r>
          </a:p>
          <a:p>
            <a:pPr marL="0" indent="0">
              <a:lnSpc>
                <a:spcPct val="100000"/>
              </a:lnSpc>
              <a:buNone/>
            </a:pPr>
            <a:r>
              <a:rPr lang="fi-FI" sz="1400" i="1" dirty="0"/>
              <a:t>”Tasapuolisuus, läsnä-olo, voidaan puhua asiallisesti ja kunnioittavasti toinen toiselle, anteeksi antaminen.”</a:t>
            </a:r>
          </a:p>
          <a:p>
            <a:pPr marL="0" indent="0">
              <a:lnSpc>
                <a:spcPct val="100000"/>
              </a:lnSpc>
              <a:buNone/>
            </a:pPr>
            <a:r>
              <a:rPr lang="fi-FI" sz="1400" i="1" dirty="0"/>
              <a:t>”Ollaan kaikki kilttejä.”</a:t>
            </a:r>
          </a:p>
          <a:p>
            <a:pPr marL="0" indent="0">
              <a:lnSpc>
                <a:spcPct val="100000"/>
              </a:lnSpc>
              <a:buNone/>
            </a:pPr>
            <a:r>
              <a:rPr lang="fi-FI" sz="1400" i="1" dirty="0">
                <a:ea typeface="+mn-lt"/>
                <a:cs typeface="+mn-lt"/>
              </a:rPr>
              <a:t>"No, että puhuu kiltisti”.</a:t>
            </a:r>
          </a:p>
          <a:p>
            <a:pPr marL="0" indent="0">
              <a:lnSpc>
                <a:spcPct val="100000"/>
              </a:lnSpc>
              <a:buNone/>
            </a:pPr>
            <a:r>
              <a:rPr lang="fi-FI" sz="1400" b="0" i="1" u="none" strike="noStrike" dirty="0">
                <a:effectLst/>
              </a:rPr>
              <a:t>"Jos ei tykkää jostain nuoresta, </a:t>
            </a:r>
            <a:r>
              <a:rPr lang="fi-FI" sz="1400" b="0" i="1" u="none" strike="noStrike" dirty="0" err="1">
                <a:effectLst/>
              </a:rPr>
              <a:t>sun</a:t>
            </a:r>
            <a:r>
              <a:rPr lang="fi-FI" sz="1400" b="0" i="1" u="none" strike="noStrike" dirty="0">
                <a:effectLst/>
              </a:rPr>
              <a:t> ei </a:t>
            </a:r>
            <a:r>
              <a:rPr lang="fi-FI" sz="1400" b="0" i="1" u="none" strike="noStrike" dirty="0" err="1">
                <a:effectLst/>
              </a:rPr>
              <a:t>tartte</a:t>
            </a:r>
            <a:r>
              <a:rPr lang="fi-FI" sz="1400" b="0" i="1" u="none" strike="noStrike" dirty="0">
                <a:effectLst/>
              </a:rPr>
              <a:t> alkaa ärsyttää sitä ja jättäisit sen rauhaan”.</a:t>
            </a:r>
          </a:p>
          <a:p>
            <a:pPr marL="0" indent="0">
              <a:lnSpc>
                <a:spcPct val="100000"/>
              </a:lnSpc>
              <a:buNone/>
            </a:pPr>
            <a:r>
              <a:rPr lang="fi-FI" sz="1400" b="0" i="1" u="none" strike="noStrike" dirty="0">
                <a:effectLst/>
              </a:rPr>
              <a:t>”Täällä ohjaajat kunnioittaa lapsia”.</a:t>
            </a:r>
          </a:p>
          <a:p>
            <a:pPr marL="0" indent="0">
              <a:lnSpc>
                <a:spcPct val="100000"/>
              </a:lnSpc>
              <a:buNone/>
            </a:pPr>
            <a:r>
              <a:rPr lang="fi-FI" sz="1400" i="1" dirty="0">
                <a:ea typeface="+mn-lt"/>
                <a:cs typeface="+mn-lt"/>
              </a:rPr>
              <a:t>"Kun lasta kuunnellaan ja pyritään mahdollistamaan asioita mitä lapsi toivoo." </a:t>
            </a:r>
          </a:p>
          <a:p>
            <a:pPr marL="0" indent="0">
              <a:lnSpc>
                <a:spcPct val="100000"/>
              </a:lnSpc>
              <a:buNone/>
            </a:pPr>
            <a:r>
              <a:rPr lang="fi-FI" sz="1400" i="1" dirty="0">
                <a:effectLst/>
                <a:ea typeface="Times New Roman" panose="02020603050405020304" pitchFamily="18" charset="0"/>
              </a:rPr>
              <a:t>”Asiakkaiden kuuntelua ja toimiva kommunikaatio"</a:t>
            </a:r>
            <a:endParaRPr lang="fi-FI" sz="1400" i="1" dirty="0"/>
          </a:p>
          <a:p>
            <a:pPr marL="0" indent="0">
              <a:lnSpc>
                <a:spcPct val="100000"/>
              </a:lnSpc>
              <a:buNone/>
            </a:pPr>
            <a:r>
              <a:rPr lang="fi-FI" sz="1400" dirty="0">
                <a:solidFill>
                  <a:srgbClr val="000000"/>
                </a:solidFill>
              </a:rPr>
              <a:t>”</a:t>
            </a:r>
            <a:r>
              <a:rPr lang="fi-FI" sz="1400" i="1" dirty="0">
                <a:solidFill>
                  <a:srgbClr val="000000"/>
                </a:solidFill>
              </a:rPr>
              <a:t>Hyvät käytöstavat toivotaan toteutuvan kaikkien henkilökuntaan kuuluvien osalta”</a:t>
            </a:r>
          </a:p>
          <a:p>
            <a:pPr marL="0" indent="0">
              <a:lnSpc>
                <a:spcPct val="100000"/>
              </a:lnSpc>
              <a:buNone/>
            </a:pPr>
            <a:r>
              <a:rPr lang="fi-FI" sz="1400" i="1" dirty="0">
                <a:effectLst/>
                <a:ea typeface="Calibri" panose="020F0502020204030204" pitchFamily="34" charset="0"/>
              </a:rPr>
              <a:t>”Ei olla aggressiivisia eikä huudeta lapselle, vaikka lapsi itse huutaisi tai käyttäytyisi huonosti”</a:t>
            </a:r>
            <a:endParaRPr lang="fi-FI" sz="1400" i="1" dirty="0">
              <a:ea typeface="Calibri" panose="020F0502020204030204" pitchFamily="34" charset="0"/>
            </a:endParaRPr>
          </a:p>
          <a:p>
            <a:pPr marL="0" indent="0">
              <a:lnSpc>
                <a:spcPct val="100000"/>
              </a:lnSpc>
              <a:buNone/>
            </a:pPr>
            <a:r>
              <a:rPr lang="fi-FI" sz="1400" i="1" dirty="0">
                <a:effectLst/>
                <a:ea typeface="Calibri" panose="020F0502020204030204" pitchFamily="34" charset="0"/>
              </a:rPr>
              <a:t>”Toivotaan empaattisuutta tai pehmeyttä kun asiat esitetään.” </a:t>
            </a:r>
          </a:p>
          <a:p>
            <a:pPr marL="0" indent="0">
              <a:lnSpc>
                <a:spcPct val="100000"/>
              </a:lnSpc>
              <a:buNone/>
            </a:pPr>
            <a:r>
              <a:rPr lang="fi-FI" sz="1400" i="1" dirty="0">
                <a:solidFill>
                  <a:srgbClr val="000000"/>
                </a:solidFill>
                <a:ea typeface="Calibri" panose="020F0502020204030204" pitchFamily="34" charset="0"/>
              </a:rPr>
              <a:t>”Tarkoittaa yksilöllistä huomioimista" </a:t>
            </a:r>
            <a:endParaRPr lang="fi-FI" sz="1400" i="1" dirty="0">
              <a:solidFill>
                <a:srgbClr val="000000"/>
              </a:solidFill>
            </a:endParaRPr>
          </a:p>
          <a:p>
            <a:pPr marL="0" indent="0">
              <a:buNone/>
            </a:pPr>
            <a:br>
              <a:rPr lang="fi-FI" sz="2000" dirty="0"/>
            </a:br>
            <a:endParaRPr lang="fi-FI" sz="2000" dirty="0"/>
          </a:p>
          <a:p>
            <a:pPr marL="0" indent="0">
              <a:buNone/>
            </a:pPr>
            <a:br>
              <a:rPr lang="fi-FI" sz="2000" dirty="0"/>
            </a:br>
            <a:endParaRPr lang="fi-FI" sz="2000" dirty="0"/>
          </a:p>
          <a:p>
            <a:endParaRPr lang="fi-FI" sz="2000" dirty="0"/>
          </a:p>
          <a:p>
            <a:endParaRPr lang="fi-FI" sz="1800" dirty="0"/>
          </a:p>
        </p:txBody>
      </p:sp>
    </p:spTree>
    <p:extLst>
      <p:ext uri="{BB962C8B-B14F-4D97-AF65-F5344CB8AC3E}">
        <p14:creationId xmlns:p14="http://schemas.microsoft.com/office/powerpoint/2010/main" val="4149408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2DD0B58-DD7F-462C-80DD-CF29E568E43D}"/>
              </a:ext>
            </a:extLst>
          </p:cNvPr>
          <p:cNvSpPr>
            <a:spLocks noGrp="1"/>
          </p:cNvSpPr>
          <p:nvPr>
            <p:ph type="sldNum" sz="quarter" idx="10"/>
          </p:nvPr>
        </p:nvSpPr>
        <p:spPr/>
        <p:txBody>
          <a:bodyPr/>
          <a:lstStyle/>
          <a:p>
            <a:fld id="{039A4499-63C1-431E-92A3-482737D649C5}" type="slidenum">
              <a:rPr lang="fi-FI" smtClean="0"/>
              <a:pPr/>
              <a:t>4</a:t>
            </a:fld>
            <a:endParaRPr lang="fi-FI"/>
          </a:p>
        </p:txBody>
      </p:sp>
      <p:sp>
        <p:nvSpPr>
          <p:cNvPr id="3" name="Otsikko 2">
            <a:extLst>
              <a:ext uri="{FF2B5EF4-FFF2-40B4-BE49-F238E27FC236}">
                <a16:creationId xmlns:a16="http://schemas.microsoft.com/office/drawing/2014/main" id="{D459DF9E-53E4-40DA-BD07-F84E60DBB3C5}"/>
              </a:ext>
            </a:extLst>
          </p:cNvPr>
          <p:cNvSpPr>
            <a:spLocks noGrp="1"/>
          </p:cNvSpPr>
          <p:nvPr>
            <p:ph type="ctrTitle"/>
          </p:nvPr>
        </p:nvSpPr>
        <p:spPr>
          <a:xfrm>
            <a:off x="1523999" y="230820"/>
            <a:ext cx="668784" cy="339276"/>
          </a:xfrm>
        </p:spPr>
        <p:txBody>
          <a:bodyPr/>
          <a:lstStyle/>
          <a:p>
            <a:endParaRPr lang="fi-FI" sz="900"/>
          </a:p>
        </p:txBody>
      </p:sp>
      <p:sp>
        <p:nvSpPr>
          <p:cNvPr id="4" name="Alaotsikko 3">
            <a:extLst>
              <a:ext uri="{FF2B5EF4-FFF2-40B4-BE49-F238E27FC236}">
                <a16:creationId xmlns:a16="http://schemas.microsoft.com/office/drawing/2014/main" id="{877C737A-8D84-4DDA-A174-B47BA5520267}"/>
              </a:ext>
            </a:extLst>
          </p:cNvPr>
          <p:cNvSpPr>
            <a:spLocks noGrp="1"/>
          </p:cNvSpPr>
          <p:nvPr>
            <p:ph type="subTitle" idx="1"/>
          </p:nvPr>
        </p:nvSpPr>
        <p:spPr>
          <a:xfrm>
            <a:off x="328473" y="570096"/>
            <a:ext cx="11469949" cy="5617640"/>
          </a:xfrm>
        </p:spPr>
        <p:txBody>
          <a:bodyPr/>
          <a:lstStyle/>
          <a:p>
            <a:pPr marL="342900" indent="-342900" algn="l">
              <a:lnSpc>
                <a:spcPct val="100000"/>
              </a:lnSpc>
              <a:buFont typeface="Arial" panose="020B0604020202020204" pitchFamily="34" charset="0"/>
              <a:buChar char="•"/>
            </a:pPr>
            <a:r>
              <a:rPr lang="fi-FI" sz="2000" i="0" dirty="0">
                <a:solidFill>
                  <a:schemeClr val="tx1"/>
                </a:solidFill>
              </a:rPr>
              <a:t>lapsilla on mahdollisuus käyttää puhelintaan yhteisissä tiloissa muut huomioiden. Omat puhelut siirrytään puhumaan omaan huoneeseen, ruokailutilanteet rauhoitetaan puhelimen käytöltä, musiikkia kuunnellaan tai videoita katsotaan siten, ettei se häiritse tai loukkaa muita. Ohjaajat ohjaavat asialliseen muita huomioivaan puhelimen käyttöön. Yksikön muita lapsia tai henkilökuntaa ei saa kuvata eikä äänittää.</a:t>
            </a:r>
          </a:p>
          <a:p>
            <a:pPr algn="l">
              <a:lnSpc>
                <a:spcPct val="100000"/>
              </a:lnSpc>
            </a:pPr>
            <a:endParaRPr lang="fi-FI" sz="2000" i="0" dirty="0">
              <a:solidFill>
                <a:schemeClr val="tx1"/>
              </a:solidFill>
            </a:endParaRPr>
          </a:p>
          <a:p>
            <a:pPr marL="342900" indent="-342900" algn="just">
              <a:lnSpc>
                <a:spcPct val="100000"/>
              </a:lnSpc>
              <a:buFont typeface="Arial" panose="020B0604020202020204" pitchFamily="34" charset="0"/>
              <a:buChar char="•"/>
            </a:pPr>
            <a:r>
              <a:rPr lang="fi-FI" sz="2000" i="0" dirty="0">
                <a:solidFill>
                  <a:schemeClr val="tx1"/>
                </a:solidFill>
              </a:rPr>
              <a:t>lasten toiveesta pukeutumisen muoti-ilmiöt otetaan huomioon esim. hupun tai lippalakin käyttö on sallittua myös sisällä. Ruokapöydässä päähineet riisutaan pois.</a:t>
            </a:r>
          </a:p>
          <a:p>
            <a:pPr algn="just">
              <a:lnSpc>
                <a:spcPct val="100000"/>
              </a:lnSpc>
            </a:pPr>
            <a:endParaRPr lang="fi-FI" sz="2000" i="0" dirty="0">
              <a:solidFill>
                <a:schemeClr val="tx1"/>
              </a:solidFill>
            </a:endParaRPr>
          </a:p>
        </p:txBody>
      </p:sp>
    </p:spTree>
    <p:extLst>
      <p:ext uri="{BB962C8B-B14F-4D97-AF65-F5344CB8AC3E}">
        <p14:creationId xmlns:p14="http://schemas.microsoft.com/office/powerpoint/2010/main" val="2525482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BE864606-2FAB-4E4B-95E3-6928AD77B155}"/>
              </a:ext>
            </a:extLst>
          </p:cNvPr>
          <p:cNvSpPr>
            <a:spLocks noGrp="1"/>
          </p:cNvSpPr>
          <p:nvPr>
            <p:ph type="sldNum" sz="quarter" idx="10"/>
          </p:nvPr>
        </p:nvSpPr>
        <p:spPr/>
        <p:txBody>
          <a:bodyPr/>
          <a:lstStyle/>
          <a:p>
            <a:fld id="{039A4499-63C1-431E-92A3-482737D649C5}" type="slidenum">
              <a:rPr lang="fi-FI" smtClean="0"/>
              <a:pPr/>
              <a:t>5</a:t>
            </a:fld>
            <a:endParaRPr lang="fi-FI"/>
          </a:p>
        </p:txBody>
      </p:sp>
      <p:sp>
        <p:nvSpPr>
          <p:cNvPr id="3" name="Otsikko 2">
            <a:extLst>
              <a:ext uri="{FF2B5EF4-FFF2-40B4-BE49-F238E27FC236}">
                <a16:creationId xmlns:a16="http://schemas.microsoft.com/office/drawing/2014/main" id="{4C33BC8B-9C40-4428-B31B-EE2758DB3850}"/>
              </a:ext>
            </a:extLst>
          </p:cNvPr>
          <p:cNvSpPr>
            <a:spLocks noGrp="1"/>
          </p:cNvSpPr>
          <p:nvPr>
            <p:ph type="title"/>
          </p:nvPr>
        </p:nvSpPr>
        <p:spPr>
          <a:xfrm>
            <a:off x="515937" y="294481"/>
            <a:ext cx="11011693" cy="557775"/>
          </a:xfrm>
        </p:spPr>
        <p:txBody>
          <a:bodyPr/>
          <a:lstStyle/>
          <a:p>
            <a:endParaRPr lang="fi-FI"/>
          </a:p>
        </p:txBody>
      </p:sp>
      <p:sp>
        <p:nvSpPr>
          <p:cNvPr id="4" name="Sisällön paikkamerkki 3">
            <a:extLst>
              <a:ext uri="{FF2B5EF4-FFF2-40B4-BE49-F238E27FC236}">
                <a16:creationId xmlns:a16="http://schemas.microsoft.com/office/drawing/2014/main" id="{B96E4D74-78A8-462E-98D4-419F1D8FF947}"/>
              </a:ext>
            </a:extLst>
          </p:cNvPr>
          <p:cNvSpPr>
            <a:spLocks noGrp="1"/>
          </p:cNvSpPr>
          <p:nvPr>
            <p:ph idx="1"/>
          </p:nvPr>
        </p:nvSpPr>
        <p:spPr>
          <a:xfrm>
            <a:off x="515937" y="1118585"/>
            <a:ext cx="11011693" cy="5058377"/>
          </a:xfrm>
        </p:spPr>
        <p:txBody>
          <a:bodyPr/>
          <a:lstStyle/>
          <a:p>
            <a:r>
              <a:rPr lang="fi-FI" sz="2000" dirty="0"/>
              <a:t>Viikko-ohjelmassa on päivittäinen lepohetki. Viikko-ohjelmaan merkittynä lepohetki annetaan mahdollisuus hiljaiseen lepoaikaan niille, jotka haluavat levätä tai tehdä läksyjään. Lepoajalla voit halutessasi esimerkiksi käydä suihkussa, lähteä ulos, katsoa hiljaisella äänenvoimakkuudella televisiota.</a:t>
            </a:r>
          </a:p>
          <a:p>
            <a:r>
              <a:rPr lang="fi-FI" sz="2000" dirty="0"/>
              <a:t>Lapsilla on sovitusti mahdollisuus viettää aikaa toisen lasten kanssa omissa huoneissaan. Toisen lapsen huoneessa vierailusta sovitaan aina vuorossa olevien ohjaajien kanssa. Vierailun ajan huoneen ovi pidetään avoimena. Jokaisella on oikeus omaan rauhaan, joten jokaisella on oikeus myös kieltäytyä siitä, että toinen lapsi tulee hänen huoneeseensa</a:t>
            </a:r>
          </a:p>
        </p:txBody>
      </p:sp>
    </p:spTree>
    <p:extLst>
      <p:ext uri="{BB962C8B-B14F-4D97-AF65-F5344CB8AC3E}">
        <p14:creationId xmlns:p14="http://schemas.microsoft.com/office/powerpoint/2010/main" val="3958944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9E326DF-4178-43C5-A95C-A76456E90D37}"/>
              </a:ext>
            </a:extLst>
          </p:cNvPr>
          <p:cNvSpPr>
            <a:spLocks noGrp="1"/>
          </p:cNvSpPr>
          <p:nvPr>
            <p:ph type="sldNum" sz="quarter" idx="10"/>
          </p:nvPr>
        </p:nvSpPr>
        <p:spPr/>
        <p:txBody>
          <a:bodyPr/>
          <a:lstStyle/>
          <a:p>
            <a:fld id="{039A4499-63C1-431E-92A3-482737D649C5}" type="slidenum">
              <a:rPr lang="fi-FI" smtClean="0"/>
              <a:pPr/>
              <a:t>6</a:t>
            </a:fld>
            <a:endParaRPr lang="fi-FI"/>
          </a:p>
        </p:txBody>
      </p:sp>
      <p:sp>
        <p:nvSpPr>
          <p:cNvPr id="3" name="Otsikko 2">
            <a:extLst>
              <a:ext uri="{FF2B5EF4-FFF2-40B4-BE49-F238E27FC236}">
                <a16:creationId xmlns:a16="http://schemas.microsoft.com/office/drawing/2014/main" id="{BDF7EBB8-9C05-46F2-86E5-D79328211BD3}"/>
              </a:ext>
            </a:extLst>
          </p:cNvPr>
          <p:cNvSpPr>
            <a:spLocks noGrp="1"/>
          </p:cNvSpPr>
          <p:nvPr>
            <p:ph type="title"/>
          </p:nvPr>
        </p:nvSpPr>
        <p:spPr>
          <a:xfrm>
            <a:off x="515937" y="180975"/>
            <a:ext cx="11011693" cy="1000125"/>
          </a:xfrm>
        </p:spPr>
        <p:txBody>
          <a:bodyPr/>
          <a:lstStyle/>
          <a:p>
            <a:pPr algn="ctr"/>
            <a:r>
              <a:rPr lang="fi-FI"/>
              <a:t>Lapsen hyvä huolenpito </a:t>
            </a:r>
            <a:br>
              <a:rPr lang="fi-FI"/>
            </a:br>
            <a:r>
              <a:rPr lang="fi-FI" sz="2000"/>
              <a:t>Laki lapsen huollosta ja tapaamisoikeudesta 1 §</a:t>
            </a:r>
            <a:endParaRPr lang="fi-FI"/>
          </a:p>
        </p:txBody>
      </p:sp>
      <p:sp>
        <p:nvSpPr>
          <p:cNvPr id="4" name="Sisällön paikkamerkki 3">
            <a:extLst>
              <a:ext uri="{FF2B5EF4-FFF2-40B4-BE49-F238E27FC236}">
                <a16:creationId xmlns:a16="http://schemas.microsoft.com/office/drawing/2014/main" id="{09A8CEDB-E22F-4FA0-ADBE-C120B5E42DC2}"/>
              </a:ext>
            </a:extLst>
          </p:cNvPr>
          <p:cNvSpPr>
            <a:spLocks noGrp="1"/>
          </p:cNvSpPr>
          <p:nvPr>
            <p:ph idx="1"/>
          </p:nvPr>
        </p:nvSpPr>
        <p:spPr>
          <a:xfrm>
            <a:off x="325465" y="1647825"/>
            <a:ext cx="11202166" cy="4319022"/>
          </a:xfrm>
        </p:spPr>
        <p:txBody>
          <a:bodyPr/>
          <a:lstStyle/>
          <a:p>
            <a:pPr fontAlgn="base"/>
            <a:r>
              <a:rPr lang="fi-FI" sz="1600"/>
              <a:t>Lapsen huollon tarkoituksena on turvata lapsen </a:t>
            </a:r>
            <a:r>
              <a:rPr lang="fi-FI" sz="1600" b="1"/>
              <a:t>tasapainoinen kehitys ja hyvinvointi lapsen yksilöllisten tarpeiden ja toivomusten mukaisesti</a:t>
            </a:r>
            <a:r>
              <a:rPr lang="fi-FI" sz="1600"/>
              <a:t>. Huollon tulee turvata </a:t>
            </a:r>
            <a:r>
              <a:rPr lang="fi-FI" sz="1600" b="1"/>
              <a:t>myönteiset ja läheiset ihmissuhteet </a:t>
            </a:r>
            <a:r>
              <a:rPr lang="fi-FI" sz="1600"/>
              <a:t>erityisesti lapsen ja hänen vanhempiensa välillä. Myös muita lapselle tärkeitä ihmissuhteita on vaalittava.</a:t>
            </a:r>
          </a:p>
          <a:p>
            <a:pPr fontAlgn="base"/>
            <a:r>
              <a:rPr lang="fi-FI" sz="1600"/>
              <a:t>Lapselle tulee turvata </a:t>
            </a:r>
            <a:r>
              <a:rPr lang="fi-FI" sz="1600" b="1"/>
              <a:t>hyvä hoito ja kasvatus</a:t>
            </a:r>
            <a:r>
              <a:rPr lang="fi-FI" sz="1600"/>
              <a:t> sekä lapsen ikään ja kehitystasoon nähden tarpeellinen </a:t>
            </a:r>
            <a:r>
              <a:rPr lang="fi-FI" sz="1600" b="1"/>
              <a:t>valvonta ja huolenpito</a:t>
            </a:r>
            <a:r>
              <a:rPr lang="fi-FI" sz="1600"/>
              <a:t>. Lapselle on pyrittävä antamaan </a:t>
            </a:r>
            <a:r>
              <a:rPr lang="fi-FI" sz="1600" b="1"/>
              <a:t>turvallinen ja virikkeitä antava kasvuympäristö </a:t>
            </a:r>
            <a:r>
              <a:rPr lang="fi-FI" sz="1600"/>
              <a:t>sekä lapsen taipumuksia ja toivomuksia </a:t>
            </a:r>
            <a:r>
              <a:rPr lang="fi-FI" sz="1600" b="1"/>
              <a:t>vastaava koulutus</a:t>
            </a:r>
            <a:r>
              <a:rPr lang="fi-FI" sz="1600"/>
              <a:t>. </a:t>
            </a:r>
            <a:r>
              <a:rPr lang="fi-FI" sz="1600" b="1"/>
              <a:t>Lasta on suojeltava </a:t>
            </a:r>
            <a:r>
              <a:rPr lang="fi-FI" sz="1600"/>
              <a:t>kaikenlaiselta ruumiilliselta ja henkiseltä väkivallalta, huonolta kohtelulta ja hyväksikäytöltä.</a:t>
            </a:r>
          </a:p>
          <a:p>
            <a:pPr fontAlgn="base"/>
            <a:r>
              <a:rPr lang="fi-FI" sz="1600"/>
              <a:t>Lasta tulee kasvattaa siten, että lapsi saa osakseen </a:t>
            </a:r>
            <a:r>
              <a:rPr lang="fi-FI" sz="1600" b="1"/>
              <a:t>ymmärtämystä, turvaa ja hellyyttä</a:t>
            </a:r>
            <a:r>
              <a:rPr lang="fi-FI" sz="1600"/>
              <a:t>. </a:t>
            </a:r>
            <a:r>
              <a:rPr lang="fi-FI" sz="1600" b="1"/>
              <a:t>Lasta ei saa alistaa, kurittaa ruumiillisesti eikä kohdella muulla tavoin loukkaavasti</a:t>
            </a:r>
            <a:r>
              <a:rPr lang="fi-FI" sz="1600"/>
              <a:t>. Lapsen i</a:t>
            </a:r>
            <a:r>
              <a:rPr lang="fi-FI" sz="1600" b="1"/>
              <a:t>tsenäistymistä</a:t>
            </a:r>
            <a:r>
              <a:rPr lang="fi-FI" sz="1600"/>
              <a:t> sekä k</a:t>
            </a:r>
            <a:r>
              <a:rPr lang="fi-FI" sz="1600" b="1"/>
              <a:t>asvamista vastuullisuuteen</a:t>
            </a:r>
            <a:r>
              <a:rPr lang="fi-FI" sz="1600"/>
              <a:t> ja aikuisuuteen tulee tukea ja edistää.</a:t>
            </a:r>
          </a:p>
          <a:p>
            <a:pPr fontAlgn="base"/>
            <a:endParaRPr lang="fi-FI" sz="1800"/>
          </a:p>
        </p:txBody>
      </p:sp>
    </p:spTree>
    <p:extLst>
      <p:ext uri="{BB962C8B-B14F-4D97-AF65-F5344CB8AC3E}">
        <p14:creationId xmlns:p14="http://schemas.microsoft.com/office/powerpoint/2010/main" val="1579363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168CB10C-515D-4B1B-87EE-87DDC87FA6DE}"/>
              </a:ext>
            </a:extLst>
          </p:cNvPr>
          <p:cNvSpPr>
            <a:spLocks noGrp="1"/>
          </p:cNvSpPr>
          <p:nvPr>
            <p:ph type="sldNum" sz="quarter" idx="10"/>
          </p:nvPr>
        </p:nvSpPr>
        <p:spPr/>
        <p:txBody>
          <a:bodyPr/>
          <a:lstStyle/>
          <a:p>
            <a:fld id="{039A4499-63C1-431E-92A3-482737D649C5}" type="slidenum">
              <a:rPr lang="fi-FI" smtClean="0"/>
              <a:pPr/>
              <a:t>7</a:t>
            </a:fld>
            <a:endParaRPr lang="fi-FI"/>
          </a:p>
        </p:txBody>
      </p:sp>
      <p:sp>
        <p:nvSpPr>
          <p:cNvPr id="3" name="Otsikko 2">
            <a:extLst>
              <a:ext uri="{FF2B5EF4-FFF2-40B4-BE49-F238E27FC236}">
                <a16:creationId xmlns:a16="http://schemas.microsoft.com/office/drawing/2014/main" id="{739B870E-8D8A-46BF-9FA2-E4BCACD4046C}"/>
              </a:ext>
            </a:extLst>
          </p:cNvPr>
          <p:cNvSpPr>
            <a:spLocks noGrp="1"/>
          </p:cNvSpPr>
          <p:nvPr>
            <p:ph type="title"/>
          </p:nvPr>
        </p:nvSpPr>
        <p:spPr/>
        <p:txBody>
          <a:bodyPr/>
          <a:lstStyle/>
          <a:p>
            <a:r>
              <a:rPr lang="fi-FI"/>
              <a:t>Mitä tarkoittaa itsemääräämisoikeus?</a:t>
            </a:r>
          </a:p>
        </p:txBody>
      </p:sp>
      <p:sp>
        <p:nvSpPr>
          <p:cNvPr id="4" name="Sisällön paikkamerkki 3">
            <a:extLst>
              <a:ext uri="{FF2B5EF4-FFF2-40B4-BE49-F238E27FC236}">
                <a16:creationId xmlns:a16="http://schemas.microsoft.com/office/drawing/2014/main" id="{C299B07F-5782-43E8-9FE3-33C91FD8B2F6}"/>
              </a:ext>
            </a:extLst>
          </p:cNvPr>
          <p:cNvSpPr>
            <a:spLocks noGrp="1"/>
          </p:cNvSpPr>
          <p:nvPr>
            <p:ph idx="1"/>
          </p:nvPr>
        </p:nvSpPr>
        <p:spPr>
          <a:xfrm>
            <a:off x="375920" y="1524001"/>
            <a:ext cx="11623039" cy="4521199"/>
          </a:xfrm>
        </p:spPr>
        <p:txBody>
          <a:bodyPr/>
          <a:lstStyle/>
          <a:p>
            <a:pPr marL="285750" indent="-285750">
              <a:buFont typeface="Arial" panose="020B0604020202020204" pitchFamily="34" charset="0"/>
              <a:buChar char="•"/>
            </a:pPr>
            <a:r>
              <a:rPr lang="fi-FI"/>
              <a:t>Oikeus käyttää perustuslaissa määriteltyjä kaikille kuuluvia oikeuksia.</a:t>
            </a:r>
          </a:p>
          <a:p>
            <a:pPr marL="285750" indent="-285750">
              <a:buFont typeface="Arial" panose="020B0604020202020204" pitchFamily="34" charset="0"/>
              <a:buChar char="•"/>
            </a:pPr>
            <a:r>
              <a:rPr lang="fi-FI"/>
              <a:t>Näitä oikeuksia  voidaan rajoittaa vain lainsäädännön antamalla oikeudella. Lastensuojelun osalta nämä oikeudet on määritelty lastensuojelulaissa.</a:t>
            </a:r>
          </a:p>
          <a:p>
            <a:pPr marL="285750" indent="-285750">
              <a:buFont typeface="Arial" panose="020B0604020202020204" pitchFamily="34" charset="0"/>
              <a:buChar char="•"/>
            </a:pPr>
            <a:endParaRPr lang="fi-FI"/>
          </a:p>
        </p:txBody>
      </p:sp>
      <p:pic>
        <p:nvPicPr>
          <p:cNvPr id="5" name="Kuva 4">
            <a:extLst>
              <a:ext uri="{FF2B5EF4-FFF2-40B4-BE49-F238E27FC236}">
                <a16:creationId xmlns:a16="http://schemas.microsoft.com/office/drawing/2014/main" id="{7A632A93-9AA7-42FC-9873-0655024D4552}"/>
              </a:ext>
            </a:extLst>
          </p:cNvPr>
          <p:cNvPicPr>
            <a:picLocks noChangeAspect="1"/>
          </p:cNvPicPr>
          <p:nvPr/>
        </p:nvPicPr>
        <p:blipFill>
          <a:blip r:embed="rId2"/>
          <a:stretch>
            <a:fillRect/>
          </a:stretch>
        </p:blipFill>
        <p:spPr>
          <a:xfrm>
            <a:off x="650928" y="3485619"/>
            <a:ext cx="10027404" cy="2647921"/>
          </a:xfrm>
          <a:prstGeom prst="rect">
            <a:avLst/>
          </a:prstGeom>
        </p:spPr>
      </p:pic>
    </p:spTree>
    <p:extLst>
      <p:ext uri="{BB962C8B-B14F-4D97-AF65-F5344CB8AC3E}">
        <p14:creationId xmlns:p14="http://schemas.microsoft.com/office/powerpoint/2010/main" val="765493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134275F4-3DF7-4726-ADB0-5D68DCF0C71F}"/>
              </a:ext>
            </a:extLst>
          </p:cNvPr>
          <p:cNvSpPr>
            <a:spLocks noGrp="1"/>
          </p:cNvSpPr>
          <p:nvPr>
            <p:ph type="sldNum" sz="quarter" idx="10"/>
          </p:nvPr>
        </p:nvSpPr>
        <p:spPr/>
        <p:txBody>
          <a:bodyPr/>
          <a:lstStyle/>
          <a:p>
            <a:fld id="{039A4499-63C1-431E-92A3-482737D649C5}" type="slidenum">
              <a:rPr lang="fi-FI" smtClean="0"/>
              <a:pPr/>
              <a:t>8</a:t>
            </a:fld>
            <a:endParaRPr lang="fi-FI"/>
          </a:p>
        </p:txBody>
      </p:sp>
      <p:sp>
        <p:nvSpPr>
          <p:cNvPr id="3" name="Otsikko 2">
            <a:extLst>
              <a:ext uri="{FF2B5EF4-FFF2-40B4-BE49-F238E27FC236}">
                <a16:creationId xmlns:a16="http://schemas.microsoft.com/office/drawing/2014/main" id="{5685841E-672B-424C-8CB0-6E10186162DA}"/>
              </a:ext>
            </a:extLst>
          </p:cNvPr>
          <p:cNvSpPr>
            <a:spLocks noGrp="1"/>
          </p:cNvSpPr>
          <p:nvPr>
            <p:ph type="title"/>
          </p:nvPr>
        </p:nvSpPr>
        <p:spPr/>
        <p:txBody>
          <a:bodyPr/>
          <a:lstStyle/>
          <a:p>
            <a:r>
              <a:rPr lang="fi-FI" dirty="0"/>
              <a:t>Mitä itsemääräämisoikeus tarkoittaa Karhulaan sijoitettujen lasten mielestä?</a:t>
            </a:r>
          </a:p>
        </p:txBody>
      </p:sp>
      <p:sp>
        <p:nvSpPr>
          <p:cNvPr id="4" name="Sisällön paikkamerkki 3">
            <a:extLst>
              <a:ext uri="{FF2B5EF4-FFF2-40B4-BE49-F238E27FC236}">
                <a16:creationId xmlns:a16="http://schemas.microsoft.com/office/drawing/2014/main" id="{CAA98F39-BE7C-4D56-9602-4AE07F0971C5}"/>
              </a:ext>
            </a:extLst>
          </p:cNvPr>
          <p:cNvSpPr>
            <a:spLocks noGrp="1"/>
          </p:cNvSpPr>
          <p:nvPr>
            <p:ph idx="1"/>
          </p:nvPr>
        </p:nvSpPr>
        <p:spPr/>
        <p:txBody>
          <a:bodyPr/>
          <a:lstStyle/>
          <a:p>
            <a:r>
              <a:rPr lang="fi-FI" sz="2000" b="0" i="1" u="none" strike="noStrike" dirty="0">
                <a:effectLst/>
              </a:rPr>
              <a:t>"</a:t>
            </a:r>
            <a:r>
              <a:rPr lang="fi-FI" sz="2000" b="0" i="1" u="none" strike="noStrike" dirty="0" err="1">
                <a:effectLst/>
              </a:rPr>
              <a:t>Sä</a:t>
            </a:r>
            <a:r>
              <a:rPr lang="fi-FI" sz="2000" b="0" i="1" u="none" strike="noStrike" dirty="0">
                <a:effectLst/>
              </a:rPr>
              <a:t> määräät </a:t>
            </a:r>
            <a:r>
              <a:rPr lang="fi-FI" sz="2000" b="0" i="1" u="none" strike="noStrike" dirty="0" err="1">
                <a:effectLst/>
              </a:rPr>
              <a:t>ite</a:t>
            </a:r>
            <a:r>
              <a:rPr lang="fi-FI" sz="2000" b="0" i="1" u="none" strike="noStrike" dirty="0">
                <a:effectLst/>
              </a:rPr>
              <a:t> </a:t>
            </a:r>
            <a:r>
              <a:rPr lang="fi-FI" sz="2000" b="0" i="1" u="none" strike="noStrike" dirty="0" err="1">
                <a:effectLst/>
              </a:rPr>
              <a:t>sun</a:t>
            </a:r>
            <a:r>
              <a:rPr lang="fi-FI" sz="2000" b="0" i="1" u="none" strike="noStrike" dirty="0">
                <a:effectLst/>
              </a:rPr>
              <a:t> omista asioista, etkä anna muiden pomottaa, varsinkin tuntemattomien.”</a:t>
            </a:r>
          </a:p>
          <a:p>
            <a:r>
              <a:rPr lang="fi-FI" sz="1800" i="1" dirty="0">
                <a:effectLst/>
                <a:ea typeface="Calibri" panose="020F0502020204030204" pitchFamily="34" charset="0"/>
              </a:rPr>
              <a:t>"Oikeus määrätä itse omista asioistaan" </a:t>
            </a:r>
          </a:p>
          <a:p>
            <a:r>
              <a:rPr lang="fi-FI" sz="1800" i="1" dirty="0">
                <a:effectLst/>
                <a:ea typeface="Calibri" panose="020F0502020204030204" pitchFamily="34" charset="0"/>
              </a:rPr>
              <a:t>”Oikeus vapauteen"</a:t>
            </a:r>
          </a:p>
          <a:p>
            <a:r>
              <a:rPr lang="fi-FI" sz="1800" i="1" dirty="0">
                <a:effectLst/>
                <a:ea typeface="Calibri" panose="020F0502020204030204" pitchFamily="34" charset="0"/>
              </a:rPr>
              <a:t>”Oikeus olla se mikä on"</a:t>
            </a:r>
            <a:endParaRPr lang="fi-FI" sz="2000" i="1" dirty="0"/>
          </a:p>
        </p:txBody>
      </p:sp>
    </p:spTree>
    <p:extLst>
      <p:ext uri="{BB962C8B-B14F-4D97-AF65-F5344CB8AC3E}">
        <p14:creationId xmlns:p14="http://schemas.microsoft.com/office/powerpoint/2010/main" val="3741132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602E343-3BEE-4A06-8446-ADF9D1F26492}"/>
              </a:ext>
            </a:extLst>
          </p:cNvPr>
          <p:cNvSpPr>
            <a:spLocks noGrp="1"/>
          </p:cNvSpPr>
          <p:nvPr>
            <p:ph type="sldNum" sz="quarter" idx="10"/>
          </p:nvPr>
        </p:nvSpPr>
        <p:spPr/>
        <p:txBody>
          <a:bodyPr/>
          <a:lstStyle/>
          <a:p>
            <a:fld id="{039A4499-63C1-431E-92A3-482737D649C5}" type="slidenum">
              <a:rPr lang="fi-FI" smtClean="0"/>
              <a:pPr/>
              <a:t>9</a:t>
            </a:fld>
            <a:endParaRPr lang="fi-FI"/>
          </a:p>
        </p:txBody>
      </p:sp>
      <p:sp>
        <p:nvSpPr>
          <p:cNvPr id="3" name="Otsikko 2">
            <a:extLst>
              <a:ext uri="{FF2B5EF4-FFF2-40B4-BE49-F238E27FC236}">
                <a16:creationId xmlns:a16="http://schemas.microsoft.com/office/drawing/2014/main" id="{00A3B336-CF81-4630-B130-5FFDEA525737}"/>
              </a:ext>
            </a:extLst>
          </p:cNvPr>
          <p:cNvSpPr>
            <a:spLocks noGrp="1"/>
          </p:cNvSpPr>
          <p:nvPr>
            <p:ph type="title"/>
          </p:nvPr>
        </p:nvSpPr>
        <p:spPr>
          <a:xfrm>
            <a:off x="515937" y="245843"/>
            <a:ext cx="11011693" cy="1086846"/>
          </a:xfrm>
        </p:spPr>
        <p:txBody>
          <a:bodyPr/>
          <a:lstStyle/>
          <a:p>
            <a:r>
              <a:rPr lang="fi-FI" sz="3600" dirty="0"/>
              <a:t>Miten lapset voivat vaikuttaa asioihin ja miten heitä tuetaan siihen?</a:t>
            </a:r>
          </a:p>
        </p:txBody>
      </p:sp>
      <p:sp>
        <p:nvSpPr>
          <p:cNvPr id="4" name="Sisällön paikkamerkki 3">
            <a:extLst>
              <a:ext uri="{FF2B5EF4-FFF2-40B4-BE49-F238E27FC236}">
                <a16:creationId xmlns:a16="http://schemas.microsoft.com/office/drawing/2014/main" id="{2A5419A6-097C-46B9-A0E7-825C4977FE31}"/>
              </a:ext>
            </a:extLst>
          </p:cNvPr>
          <p:cNvSpPr>
            <a:spLocks noGrp="1"/>
          </p:cNvSpPr>
          <p:nvPr>
            <p:ph idx="1"/>
          </p:nvPr>
        </p:nvSpPr>
        <p:spPr>
          <a:xfrm>
            <a:off x="515936" y="1332689"/>
            <a:ext cx="11011693" cy="4583410"/>
          </a:xfrm>
        </p:spPr>
        <p:txBody>
          <a:bodyPr vert="horz" lIns="91440" tIns="45720" rIns="91440" bIns="45720" rtlCol="0" anchor="t">
            <a:noAutofit/>
          </a:bodyPr>
          <a:lstStyle/>
          <a:p>
            <a:pPr marL="0" indent="0">
              <a:buNone/>
            </a:pPr>
            <a:r>
              <a:rPr lang="fi-FI" sz="2000" dirty="0"/>
              <a:t>Osallisuus arjessa:</a:t>
            </a:r>
          </a:p>
          <a:p>
            <a:pPr marL="0" indent="0">
              <a:buNone/>
            </a:pPr>
            <a:r>
              <a:rPr lang="fi-FI" sz="1600" b="0" i="1" u="none" strike="noStrike" dirty="0">
                <a:solidFill>
                  <a:srgbClr val="4D4D4D"/>
                </a:solidFill>
                <a:effectLst/>
              </a:rPr>
              <a:t>"Joo, saan sanoa mitä haluan, en ihan mitä haluan, mutta suurin piirtein.”, "sanomalla”, "ruokaan voin vaikuttaa”, ”Yhteisöpalaverissa voi ehdottaa niitä ideoita tekemiseksi”, ”omaohjaaja keskusteluissa myös”, "</a:t>
            </a:r>
            <a:r>
              <a:rPr lang="fi-FI" sz="1600" b="0" i="1" u="none" strike="noStrike" dirty="0" err="1">
                <a:solidFill>
                  <a:srgbClr val="4D4D4D"/>
                </a:solidFill>
                <a:effectLst/>
              </a:rPr>
              <a:t>ite</a:t>
            </a:r>
            <a:r>
              <a:rPr lang="fi-FI" sz="1600" b="0" i="1" u="none" strike="noStrike" dirty="0">
                <a:solidFill>
                  <a:srgbClr val="4D4D4D"/>
                </a:solidFill>
                <a:effectLst/>
              </a:rPr>
              <a:t> kertoo ohjaajalle mitä haluaa ja mitä toiveita on". </a:t>
            </a:r>
          </a:p>
          <a:p>
            <a:pPr marL="0" indent="0">
              <a:buNone/>
            </a:pPr>
            <a:r>
              <a:rPr lang="fi-FI" sz="1600" dirty="0"/>
              <a:t>Karhulassa jokaisella lapsella on nimetyt omaohjaajat. Omaohjaajat toteuttavat viikoittain omaohjaajakeskustelut lapsen kanssa.</a:t>
            </a:r>
          </a:p>
          <a:p>
            <a:pPr marL="285750" indent="-285750"/>
            <a:r>
              <a:rPr lang="fi-FI" sz="1600" dirty="0"/>
              <a:t>lasta kannustetaan viettämään aikaa omaohjaajan kanssa, jotta syntyisi molemminpuolinen luottamuksellinen suhde. </a:t>
            </a:r>
          </a:p>
          <a:p>
            <a:pPr marL="285750" indent="-285750"/>
            <a:r>
              <a:rPr lang="fi-FI" sz="1600" dirty="0"/>
              <a:t>Karhulan lasten yhteisökokous järjestetään joka viikko. Palaverissa lapset voivat tuoda esille ideoita ja ajatuksia toiminnan suunnitteluun ja kehittämiseen. Palaverissa kysytään jokaisen lapsen kuulumisia ja ajatuksia sekä toiveita viikoittain pidettävään yhteistoimintaan. lapsilta kysytään myös toiveita viikoittaiseen ruokalistan sisältöön.</a:t>
            </a:r>
          </a:p>
        </p:txBody>
      </p:sp>
    </p:spTree>
    <p:extLst>
      <p:ext uri="{BB962C8B-B14F-4D97-AF65-F5344CB8AC3E}">
        <p14:creationId xmlns:p14="http://schemas.microsoft.com/office/powerpoint/2010/main" val="567549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3F33C92D-310C-40C9-83B9-B39950736746}"/>
              </a:ext>
            </a:extLst>
          </p:cNvPr>
          <p:cNvSpPr>
            <a:spLocks noGrp="1"/>
          </p:cNvSpPr>
          <p:nvPr>
            <p:ph type="sldNum" sz="quarter" idx="10"/>
          </p:nvPr>
        </p:nvSpPr>
        <p:spPr/>
        <p:txBody>
          <a:bodyPr/>
          <a:lstStyle/>
          <a:p>
            <a:fld id="{039A4499-63C1-431E-92A3-482737D649C5}" type="slidenum">
              <a:rPr lang="fi-FI" smtClean="0"/>
              <a:pPr/>
              <a:t>10</a:t>
            </a:fld>
            <a:endParaRPr lang="fi-FI"/>
          </a:p>
        </p:txBody>
      </p:sp>
      <p:sp>
        <p:nvSpPr>
          <p:cNvPr id="3" name="Otsikko 2">
            <a:extLst>
              <a:ext uri="{FF2B5EF4-FFF2-40B4-BE49-F238E27FC236}">
                <a16:creationId xmlns:a16="http://schemas.microsoft.com/office/drawing/2014/main" id="{F3D3275E-A0A9-40B0-AA63-05DD51275D0D}"/>
              </a:ext>
            </a:extLst>
          </p:cNvPr>
          <p:cNvSpPr>
            <a:spLocks noGrp="1"/>
          </p:cNvSpPr>
          <p:nvPr>
            <p:ph type="title"/>
          </p:nvPr>
        </p:nvSpPr>
        <p:spPr>
          <a:xfrm>
            <a:off x="515937" y="506027"/>
            <a:ext cx="11011693" cy="616008"/>
          </a:xfrm>
        </p:spPr>
        <p:txBody>
          <a:bodyPr/>
          <a:lstStyle/>
          <a:p>
            <a:r>
              <a:rPr lang="fi-FI" sz="2400" dirty="0"/>
              <a:t>Muut mahdolliset vaikuttamisen tavat:</a:t>
            </a:r>
          </a:p>
        </p:txBody>
      </p:sp>
      <p:sp>
        <p:nvSpPr>
          <p:cNvPr id="4" name="Sisällön paikkamerkki 3">
            <a:extLst>
              <a:ext uri="{FF2B5EF4-FFF2-40B4-BE49-F238E27FC236}">
                <a16:creationId xmlns:a16="http://schemas.microsoft.com/office/drawing/2014/main" id="{F262A935-0EE2-4DB3-B466-E727CEBCA104}"/>
              </a:ext>
            </a:extLst>
          </p:cNvPr>
          <p:cNvSpPr>
            <a:spLocks noGrp="1"/>
          </p:cNvSpPr>
          <p:nvPr>
            <p:ph idx="1"/>
          </p:nvPr>
        </p:nvSpPr>
        <p:spPr>
          <a:xfrm>
            <a:off x="515936" y="1122035"/>
            <a:ext cx="11011693" cy="4340357"/>
          </a:xfrm>
        </p:spPr>
        <p:txBody>
          <a:bodyPr vert="horz" lIns="91440" tIns="45720" rIns="91440" bIns="45720" rtlCol="0" anchor="t">
            <a:noAutofit/>
          </a:bodyPr>
          <a:lstStyle/>
          <a:p>
            <a:pPr algn="just"/>
            <a:r>
              <a:rPr lang="fi-FI" sz="2000" dirty="0"/>
              <a:t>lapset voivat aina tulla kertomaan kaikista asioistaan ohjaajille</a:t>
            </a:r>
          </a:p>
          <a:p>
            <a:pPr algn="just">
              <a:lnSpc>
                <a:spcPct val="100000"/>
              </a:lnSpc>
            </a:pPr>
            <a:r>
              <a:rPr lang="fi-FI" sz="2000" dirty="0"/>
              <a:t>Sijoituksen aikana lapset saavat oman kansion, jossa on ohjeet minne lapsi voi olla yhteydessä mieltä askarruttavissa asioissa. Kansiossa on myös ohjeet epäkohtailmoituksen tekemisestä. Kansiossa on myös yhteystiedot sijoittavan kunnan sosiaaliasiamiehelle. </a:t>
            </a:r>
          </a:p>
          <a:p>
            <a:pPr algn="just">
              <a:lnSpc>
                <a:spcPct val="100000"/>
              </a:lnSpc>
            </a:pPr>
            <a:r>
              <a:rPr lang="fi-FI" sz="2000" dirty="0"/>
              <a:t>Hoivatien erityisyksiköiden lapset ovat mukana taidehankkeessa. Koneen säätiön rahoittaman kuulluksi –hankkeen osaprojektissa itseilmaisun väylät työskennellään taidelähtöisesti Hoivatien erityisyksiköiden sijaishuollossa olevien lasten kanssa. Taiteilijoiden roolina on tarjota lapsille mahdollisuuksia löytää heille itselleen merkityksellisiä taiteen ja itseilmaisun tapoja ja aiheita. lapsilla on mahdollisuus osallistua taidetoimintaan täysin vapaaehtoisesti ja luottamuksellisesti.</a:t>
            </a:r>
          </a:p>
          <a:p>
            <a:pPr marL="0" indent="0">
              <a:buNone/>
            </a:pPr>
            <a:endParaRPr lang="fi-FI" dirty="0"/>
          </a:p>
        </p:txBody>
      </p:sp>
    </p:spTree>
    <p:extLst>
      <p:ext uri="{BB962C8B-B14F-4D97-AF65-F5344CB8AC3E}">
        <p14:creationId xmlns:p14="http://schemas.microsoft.com/office/powerpoint/2010/main" val="1540940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C288A949-366C-4C79-9B8C-105F7CFE025C}"/>
              </a:ext>
            </a:extLst>
          </p:cNvPr>
          <p:cNvSpPr>
            <a:spLocks noGrp="1"/>
          </p:cNvSpPr>
          <p:nvPr>
            <p:ph type="sldNum" sz="quarter" idx="10"/>
          </p:nvPr>
        </p:nvSpPr>
        <p:spPr/>
        <p:txBody>
          <a:bodyPr/>
          <a:lstStyle/>
          <a:p>
            <a:fld id="{039A4499-63C1-431E-92A3-482737D649C5}" type="slidenum">
              <a:rPr lang="fi-FI" smtClean="0"/>
              <a:pPr/>
              <a:t>11</a:t>
            </a:fld>
            <a:endParaRPr lang="fi-FI"/>
          </a:p>
        </p:txBody>
      </p:sp>
      <p:sp>
        <p:nvSpPr>
          <p:cNvPr id="3" name="Otsikko 2">
            <a:extLst>
              <a:ext uri="{FF2B5EF4-FFF2-40B4-BE49-F238E27FC236}">
                <a16:creationId xmlns:a16="http://schemas.microsoft.com/office/drawing/2014/main" id="{C5960B15-D76F-425D-A9C3-7B8B70112621}"/>
              </a:ext>
            </a:extLst>
          </p:cNvPr>
          <p:cNvSpPr>
            <a:spLocks noGrp="1"/>
          </p:cNvSpPr>
          <p:nvPr>
            <p:ph type="title"/>
          </p:nvPr>
        </p:nvSpPr>
        <p:spPr>
          <a:xfrm>
            <a:off x="515937" y="294481"/>
            <a:ext cx="11011693" cy="699817"/>
          </a:xfrm>
        </p:spPr>
        <p:txBody>
          <a:bodyPr/>
          <a:lstStyle/>
          <a:p>
            <a:r>
              <a:rPr lang="fi-FI"/>
              <a:t>Oikeusturva-asiat</a:t>
            </a:r>
          </a:p>
        </p:txBody>
      </p:sp>
      <p:sp>
        <p:nvSpPr>
          <p:cNvPr id="4" name="Sisällön paikkamerkki 3">
            <a:extLst>
              <a:ext uri="{FF2B5EF4-FFF2-40B4-BE49-F238E27FC236}">
                <a16:creationId xmlns:a16="http://schemas.microsoft.com/office/drawing/2014/main" id="{34ED6A10-EF7A-456E-95BD-54E48D468503}"/>
              </a:ext>
            </a:extLst>
          </p:cNvPr>
          <p:cNvSpPr>
            <a:spLocks noGrp="1"/>
          </p:cNvSpPr>
          <p:nvPr>
            <p:ph idx="1"/>
          </p:nvPr>
        </p:nvSpPr>
        <p:spPr>
          <a:xfrm>
            <a:off x="123986" y="994299"/>
            <a:ext cx="11685722" cy="5182663"/>
          </a:xfrm>
        </p:spPr>
        <p:txBody>
          <a:bodyPr/>
          <a:lstStyle/>
          <a:p>
            <a:r>
              <a:rPr lang="fi-FI" sz="1800" dirty="0"/>
              <a:t>Jokaiselle lapselle on annettu lasten oma kansio, jossa on yhteystiedot omalle sosiaalityöntekijälle, epäkohta- ja valituslomakkeet lasten Ystävien johdolle, aluehallintovirastolle ja oikeusasiamiehelle. Kansiosta löytyy myös ohjeet rajoituspäätöksestä valittamiseksi. Ensisijaisesti lapsia kannustetaan olemaan yhteydessä joko yksikön esimieheen tai sellaiseen ohjaajaan, johon hän luottaa. Jos asia on sen luontoinen, että se ei ratkea keskustelemalla yksikössä, on hyvä olla yhteydessä edellä mainittuihin tahoihin. Ohjaajat auttavat tarvittaessa muistutuksen, kantelun ja valituksen tekemisessä. Myös yleisissä tiloissa olevalta ilmoitustaululta löytyy ohjeita ja lomakkeita. Sieltä löytyy myös Karhulan omavalvontasuunnitelma, jossa kerrotaan tarkemmin yksikön toiminnasta.</a:t>
            </a:r>
          </a:p>
          <a:p>
            <a:pPr marL="0" indent="0">
              <a:buNone/>
            </a:pPr>
            <a:r>
              <a:rPr lang="fi-FI" sz="2000" b="1" dirty="0"/>
              <a:t>Eduskunnan oikeusasiamies yhteystiedot: </a:t>
            </a:r>
          </a:p>
          <a:p>
            <a:pPr marL="457200" lvl="1" indent="0">
              <a:buNone/>
            </a:pPr>
            <a:r>
              <a:rPr lang="fi-FI" sz="1600" dirty="0"/>
              <a:t>Postiosoite: 00102 Eduskunta Käyntiosoite: Arkadiankatu 3 Puhelin: 09 4321 | Faksi: 09 432 2268 oikeusasiamies@eduskunta.fi</a:t>
            </a:r>
          </a:p>
        </p:txBody>
      </p:sp>
    </p:spTree>
    <p:extLst>
      <p:ext uri="{BB962C8B-B14F-4D97-AF65-F5344CB8AC3E}">
        <p14:creationId xmlns:p14="http://schemas.microsoft.com/office/powerpoint/2010/main" val="29358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6559F120-37B8-4720-B2C2-99E78C273C8B}"/>
              </a:ext>
            </a:extLst>
          </p:cNvPr>
          <p:cNvSpPr>
            <a:spLocks noGrp="1"/>
          </p:cNvSpPr>
          <p:nvPr>
            <p:ph type="sldNum" sz="quarter" idx="10"/>
          </p:nvPr>
        </p:nvSpPr>
        <p:spPr/>
        <p:txBody>
          <a:bodyPr/>
          <a:lstStyle/>
          <a:p>
            <a:fld id="{039A4499-63C1-431E-92A3-482737D649C5}" type="slidenum">
              <a:rPr lang="fi-FI" smtClean="0"/>
              <a:pPr/>
              <a:t>12</a:t>
            </a:fld>
            <a:endParaRPr lang="fi-FI"/>
          </a:p>
        </p:txBody>
      </p:sp>
      <p:sp>
        <p:nvSpPr>
          <p:cNvPr id="3" name="Otsikko 2">
            <a:extLst>
              <a:ext uri="{FF2B5EF4-FFF2-40B4-BE49-F238E27FC236}">
                <a16:creationId xmlns:a16="http://schemas.microsoft.com/office/drawing/2014/main" id="{59DF101A-771D-4D60-B5D0-5DB71BBA750F}"/>
              </a:ext>
            </a:extLst>
          </p:cNvPr>
          <p:cNvSpPr>
            <a:spLocks noGrp="1"/>
          </p:cNvSpPr>
          <p:nvPr>
            <p:ph type="title"/>
          </p:nvPr>
        </p:nvSpPr>
        <p:spPr/>
        <p:txBody>
          <a:bodyPr/>
          <a:lstStyle/>
          <a:p>
            <a:r>
              <a:rPr lang="fi-FI"/>
              <a:t>Karhulan toimintakäytännöt/tavat/säännöt</a:t>
            </a:r>
          </a:p>
        </p:txBody>
      </p:sp>
      <p:sp>
        <p:nvSpPr>
          <p:cNvPr id="4" name="Sisällön paikkamerkki 3">
            <a:extLst>
              <a:ext uri="{FF2B5EF4-FFF2-40B4-BE49-F238E27FC236}">
                <a16:creationId xmlns:a16="http://schemas.microsoft.com/office/drawing/2014/main" id="{46A9D88E-C8D4-48E0-AE55-1881438B0AE4}"/>
              </a:ext>
            </a:extLst>
          </p:cNvPr>
          <p:cNvSpPr>
            <a:spLocks noGrp="1"/>
          </p:cNvSpPr>
          <p:nvPr>
            <p:ph idx="1"/>
          </p:nvPr>
        </p:nvSpPr>
        <p:spPr>
          <a:xfrm>
            <a:off x="515937" y="1012055"/>
            <a:ext cx="11269663" cy="5164908"/>
          </a:xfrm>
        </p:spPr>
        <p:txBody>
          <a:bodyPr/>
          <a:lstStyle/>
          <a:p>
            <a:r>
              <a:rPr lang="fi-FI" sz="2000" dirty="0">
                <a:ea typeface="Calibri" panose="020F0502020204030204" pitchFamily="34" charset="0"/>
                <a:cs typeface="Times New Roman" panose="02020603050405020304" pitchFamily="18" charset="0"/>
              </a:rPr>
              <a:t>Karhulan toimintatavat on kirjoitettu jokaiselle lapselle omaan kansioon. </a:t>
            </a:r>
          </a:p>
          <a:p>
            <a:r>
              <a:rPr lang="fi-FI" sz="2000" dirty="0">
                <a:ea typeface="Calibri" panose="020F0502020204030204" pitchFamily="34" charset="0"/>
                <a:cs typeface="Times New Roman" panose="02020603050405020304" pitchFamily="18" charset="0"/>
              </a:rPr>
              <a:t>Toimintatavat käydään läpi lapsen saapuessa Karhulaan. Karhulassa lapset osallistuvat yhteisiin tekemisiin ja Karhulan askareisiin. Jokaisella lapsella on oikeus tasa-arvoiseen kohteluun, yksityisyyteen ja turvalliseen kasvuympäristöön. Arjen taitoja harjoitellaan yhdessä ja ohjaajilta voi aina kysyä, jos mikä tahansa asia mietityttää, asioita pohditaan yhdessä.</a:t>
            </a:r>
          </a:p>
          <a:p>
            <a:r>
              <a:rPr lang="fi-FI" sz="2000" dirty="0">
                <a:ea typeface="Calibri" panose="020F0502020204030204" pitchFamily="34" charset="0"/>
                <a:cs typeface="Times New Roman" panose="02020603050405020304" pitchFamily="18" charset="0"/>
              </a:rPr>
              <a:t>Karhulassa lapsilla on omat huoneet, jota voi sisustaa mieleisekseen esim. julisteilla tai muilla omilla tavaroilla. lapsella on kaksi nimettyä omaohjaajaa, jotka hoitavat pääsääntöisesti hänen asioitaan.</a:t>
            </a:r>
            <a:endParaRPr lang="fi-FI" sz="2000" dirty="0">
              <a:effectLst/>
              <a:ea typeface="Calibri" panose="020F0502020204030204" pitchFamily="34" charset="0"/>
              <a:cs typeface="Times New Roman" panose="02020603050405020304" pitchFamily="18" charset="0"/>
            </a:endParaRPr>
          </a:p>
          <a:p>
            <a:pPr lvl="1"/>
            <a:endParaRPr lang="fi-FI" dirty="0"/>
          </a:p>
        </p:txBody>
      </p:sp>
    </p:spTree>
    <p:extLst>
      <p:ext uri="{BB962C8B-B14F-4D97-AF65-F5344CB8AC3E}">
        <p14:creationId xmlns:p14="http://schemas.microsoft.com/office/powerpoint/2010/main" val="831578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7DD39A3C-3F1D-4478-ACD7-437B77E7D601}"/>
              </a:ext>
            </a:extLst>
          </p:cNvPr>
          <p:cNvSpPr>
            <a:spLocks noGrp="1"/>
          </p:cNvSpPr>
          <p:nvPr>
            <p:ph type="sldNum" sz="quarter" idx="10"/>
          </p:nvPr>
        </p:nvSpPr>
        <p:spPr/>
        <p:txBody>
          <a:bodyPr/>
          <a:lstStyle/>
          <a:p>
            <a:fld id="{039A4499-63C1-431E-92A3-482737D649C5}" type="slidenum">
              <a:rPr lang="fi-FI" smtClean="0"/>
              <a:pPr/>
              <a:t>13</a:t>
            </a:fld>
            <a:endParaRPr lang="fi-FI"/>
          </a:p>
        </p:txBody>
      </p:sp>
      <p:sp>
        <p:nvSpPr>
          <p:cNvPr id="3" name="Otsikko 2">
            <a:extLst>
              <a:ext uri="{FF2B5EF4-FFF2-40B4-BE49-F238E27FC236}">
                <a16:creationId xmlns:a16="http://schemas.microsoft.com/office/drawing/2014/main" id="{19C3C01A-E2CA-40C3-BB62-D1C0B70A5EAA}"/>
              </a:ext>
            </a:extLst>
          </p:cNvPr>
          <p:cNvSpPr>
            <a:spLocks noGrp="1"/>
          </p:cNvSpPr>
          <p:nvPr>
            <p:ph type="title"/>
          </p:nvPr>
        </p:nvSpPr>
        <p:spPr>
          <a:xfrm>
            <a:off x="7892249" y="294481"/>
            <a:ext cx="3635381" cy="468999"/>
          </a:xfrm>
        </p:spPr>
        <p:txBody>
          <a:bodyPr/>
          <a:lstStyle/>
          <a:p>
            <a:endParaRPr lang="fi-FI" sz="800"/>
          </a:p>
        </p:txBody>
      </p:sp>
      <p:sp>
        <p:nvSpPr>
          <p:cNvPr id="4" name="Sisällön paikkamerkki 3">
            <a:extLst>
              <a:ext uri="{FF2B5EF4-FFF2-40B4-BE49-F238E27FC236}">
                <a16:creationId xmlns:a16="http://schemas.microsoft.com/office/drawing/2014/main" id="{A0EAF785-233E-4267-A43F-53A11504F2D3}"/>
              </a:ext>
            </a:extLst>
          </p:cNvPr>
          <p:cNvSpPr>
            <a:spLocks noGrp="1"/>
          </p:cNvSpPr>
          <p:nvPr>
            <p:ph idx="1"/>
          </p:nvPr>
        </p:nvSpPr>
        <p:spPr>
          <a:xfrm>
            <a:off x="515937" y="541538"/>
            <a:ext cx="11011693" cy="5635425"/>
          </a:xfrm>
        </p:spPr>
        <p:txBody>
          <a:bodyPr/>
          <a:lstStyle/>
          <a:p>
            <a:pPr>
              <a:lnSpc>
                <a:spcPct val="100000"/>
              </a:lnSpc>
            </a:pPr>
            <a:r>
              <a:rPr lang="fi-FI" sz="2000" dirty="0"/>
              <a:t>lapset saavat käyttövaraa ikänsä mukaisesti:</a:t>
            </a:r>
          </a:p>
          <a:p>
            <a:pPr marL="0" indent="0">
              <a:lnSpc>
                <a:spcPct val="100000"/>
              </a:lnSpc>
              <a:buNone/>
            </a:pPr>
            <a:r>
              <a:rPr lang="fi-FI" sz="2000" dirty="0"/>
              <a:t>	</a:t>
            </a:r>
            <a:r>
              <a:rPr lang="fi-FI" sz="1800" dirty="0"/>
              <a:t>- 8-12 vuotiaat: 31,50€/kk </a:t>
            </a:r>
          </a:p>
          <a:p>
            <a:pPr marL="0" indent="0">
              <a:lnSpc>
                <a:spcPct val="100000"/>
              </a:lnSpc>
              <a:buNone/>
            </a:pPr>
            <a:r>
              <a:rPr lang="fi-FI" sz="1800" dirty="0"/>
              <a:t>	- 13-14 vuotiaat: 60,80€ /kk </a:t>
            </a:r>
          </a:p>
          <a:p>
            <a:pPr marL="0" indent="0">
              <a:lnSpc>
                <a:spcPct val="100000"/>
              </a:lnSpc>
              <a:buNone/>
            </a:pPr>
            <a:r>
              <a:rPr lang="fi-FI" sz="1800" dirty="0"/>
              <a:t>	- 15-17 vuotiaat: 65,40€/kk</a:t>
            </a:r>
          </a:p>
          <a:p>
            <a:pPr marL="0" indent="0">
              <a:lnSpc>
                <a:spcPct val="100000"/>
              </a:lnSpc>
              <a:buNone/>
            </a:pPr>
            <a:endParaRPr lang="fi-FI" sz="2000" dirty="0"/>
          </a:p>
          <a:p>
            <a:r>
              <a:rPr lang="fi-FI" sz="2000" dirty="0"/>
              <a:t>lapsella on mahdollisuus säilyttää omia rahojaan joko omassa huoneessa tai halutessaan lapsi voi antaa ne lukolliseen kaappiin arvotavaroille tarkoitettuun lukolliseen kaappiin. lapsi saa omat rahansa käyttöön niin halutessaan. lapsille kertyy vaaterahaa tarpeenmukaisiin vaatehankintoihin 70 euroa kuukaudessa. Ostoksista sovitaan omaohjaajan kanssa ja ne ensisijaisesti toteutetaan Karhulasta käsin esim. käymällä lapsen kanssa vaateostoksilla. Lisäksi tuemme lasten harrastamista 42 eurolla kuukaudessa.</a:t>
            </a:r>
          </a:p>
          <a:p>
            <a:pPr marL="0" indent="0">
              <a:lnSpc>
                <a:spcPct val="100000"/>
              </a:lnSpc>
              <a:buNone/>
            </a:pPr>
            <a:endParaRPr lang="fi-FI" sz="2000" dirty="0"/>
          </a:p>
        </p:txBody>
      </p:sp>
    </p:spTree>
    <p:extLst>
      <p:ext uri="{BB962C8B-B14F-4D97-AF65-F5344CB8AC3E}">
        <p14:creationId xmlns:p14="http://schemas.microsoft.com/office/powerpoint/2010/main" val="2258038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E17B06D8-E525-401E-B9A2-AD485E831043}"/>
              </a:ext>
            </a:extLst>
          </p:cNvPr>
          <p:cNvSpPr>
            <a:spLocks noGrp="1"/>
          </p:cNvSpPr>
          <p:nvPr>
            <p:ph type="sldNum" sz="quarter" idx="10"/>
          </p:nvPr>
        </p:nvSpPr>
        <p:spPr/>
        <p:txBody>
          <a:bodyPr/>
          <a:lstStyle/>
          <a:p>
            <a:fld id="{039A4499-63C1-431E-92A3-482737D649C5}" type="slidenum">
              <a:rPr lang="fi-FI" smtClean="0"/>
              <a:pPr/>
              <a:t>14</a:t>
            </a:fld>
            <a:endParaRPr lang="fi-FI"/>
          </a:p>
        </p:txBody>
      </p:sp>
      <p:sp>
        <p:nvSpPr>
          <p:cNvPr id="3" name="Otsikko 2">
            <a:extLst>
              <a:ext uri="{FF2B5EF4-FFF2-40B4-BE49-F238E27FC236}">
                <a16:creationId xmlns:a16="http://schemas.microsoft.com/office/drawing/2014/main" id="{F839FDA7-4EE2-4BA7-BF0F-4E5CB89C7EDC}"/>
              </a:ext>
            </a:extLst>
          </p:cNvPr>
          <p:cNvSpPr>
            <a:spLocks noGrp="1"/>
          </p:cNvSpPr>
          <p:nvPr>
            <p:ph type="title"/>
          </p:nvPr>
        </p:nvSpPr>
        <p:spPr>
          <a:xfrm>
            <a:off x="515937" y="294481"/>
            <a:ext cx="11011693" cy="273690"/>
          </a:xfrm>
        </p:spPr>
        <p:txBody>
          <a:bodyPr/>
          <a:lstStyle/>
          <a:p>
            <a:endParaRPr lang="fi-FI" sz="800"/>
          </a:p>
        </p:txBody>
      </p:sp>
      <p:sp>
        <p:nvSpPr>
          <p:cNvPr id="4" name="Sisällön paikkamerkki 3">
            <a:extLst>
              <a:ext uri="{FF2B5EF4-FFF2-40B4-BE49-F238E27FC236}">
                <a16:creationId xmlns:a16="http://schemas.microsoft.com/office/drawing/2014/main" id="{91888F96-94AD-4C3F-A2A2-35973990DBF8}"/>
              </a:ext>
            </a:extLst>
          </p:cNvPr>
          <p:cNvSpPr>
            <a:spLocks noGrp="1"/>
          </p:cNvSpPr>
          <p:nvPr>
            <p:ph idx="1"/>
          </p:nvPr>
        </p:nvSpPr>
        <p:spPr>
          <a:xfrm>
            <a:off x="515937" y="568171"/>
            <a:ext cx="11011693" cy="5608792"/>
          </a:xfrm>
        </p:spPr>
        <p:txBody>
          <a:bodyPr/>
          <a:lstStyle/>
          <a:p>
            <a:r>
              <a:rPr lang="fi-FI" sz="2000" dirty="0"/>
              <a:t>lapsi saa käyttää omaa puhelintaan koko ajan. Karhulassa voidaan rajoittaa lapsen puhelimenkäyttöä, jos se häiritsee esimerkiksi yöunta. Toisten, niin lasten kuin aikuistenkin, kuvaaminen tai puheen äänittäminen ei ole sallittua.</a:t>
            </a:r>
          </a:p>
          <a:p>
            <a:r>
              <a:rPr lang="fi-FI" sz="2000" dirty="0"/>
              <a:t>lapset voivat ulkoilla vapaasti sovittuaan asiasta työvuorossa olevien ohjaajien kanssa. Yöaika klo 21-08/10 rauhoitetaan nukkumiselle. Hiljaisuus on klo 21-07 arkisin, viikonloppuna klo 22-10.</a:t>
            </a:r>
          </a:p>
          <a:p>
            <a:r>
              <a:rPr lang="fi-FI" sz="2000" dirty="0"/>
              <a:t>lasten huoneet ovat ensisijaisesti tarkoitettu heidän omaan käyttöönsä, siellä lapsella on mahdollisuus olla omassa rauhassa. Toisten huoneissa vierailuista sovitaan erikseen ohjaajien kanssa.</a:t>
            </a:r>
          </a:p>
          <a:p>
            <a:endParaRPr lang="fi-FI" dirty="0"/>
          </a:p>
        </p:txBody>
      </p:sp>
    </p:spTree>
    <p:extLst>
      <p:ext uri="{BB962C8B-B14F-4D97-AF65-F5344CB8AC3E}">
        <p14:creationId xmlns:p14="http://schemas.microsoft.com/office/powerpoint/2010/main" val="2881011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84F5FFE5-784E-4D4A-A432-2AE093101C01}"/>
              </a:ext>
            </a:extLst>
          </p:cNvPr>
          <p:cNvSpPr>
            <a:spLocks noGrp="1"/>
          </p:cNvSpPr>
          <p:nvPr>
            <p:ph type="sldNum" sz="quarter" idx="10"/>
          </p:nvPr>
        </p:nvSpPr>
        <p:spPr/>
        <p:txBody>
          <a:bodyPr/>
          <a:lstStyle/>
          <a:p>
            <a:fld id="{039A4499-63C1-431E-92A3-482737D649C5}" type="slidenum">
              <a:rPr lang="fi-FI" smtClean="0"/>
              <a:pPr/>
              <a:t>15</a:t>
            </a:fld>
            <a:endParaRPr lang="fi-FI"/>
          </a:p>
        </p:txBody>
      </p:sp>
      <p:sp>
        <p:nvSpPr>
          <p:cNvPr id="3" name="Otsikko 2">
            <a:extLst>
              <a:ext uri="{FF2B5EF4-FFF2-40B4-BE49-F238E27FC236}">
                <a16:creationId xmlns:a16="http://schemas.microsoft.com/office/drawing/2014/main" id="{D2DC1879-335B-4A70-B901-1D13BCF7C3E0}"/>
              </a:ext>
            </a:extLst>
          </p:cNvPr>
          <p:cNvSpPr>
            <a:spLocks noGrp="1"/>
          </p:cNvSpPr>
          <p:nvPr>
            <p:ph type="title"/>
          </p:nvPr>
        </p:nvSpPr>
        <p:spPr>
          <a:xfrm>
            <a:off x="515937" y="294481"/>
            <a:ext cx="2395939" cy="522265"/>
          </a:xfrm>
        </p:spPr>
        <p:txBody>
          <a:bodyPr/>
          <a:lstStyle/>
          <a:p>
            <a:endParaRPr lang="fi-FI" sz="800" b="0"/>
          </a:p>
        </p:txBody>
      </p:sp>
      <p:sp>
        <p:nvSpPr>
          <p:cNvPr id="4" name="Sisällön paikkamerkki 3">
            <a:extLst>
              <a:ext uri="{FF2B5EF4-FFF2-40B4-BE49-F238E27FC236}">
                <a16:creationId xmlns:a16="http://schemas.microsoft.com/office/drawing/2014/main" id="{B19DD845-C061-4830-BB82-A281C647B45D}"/>
              </a:ext>
            </a:extLst>
          </p:cNvPr>
          <p:cNvSpPr>
            <a:spLocks noGrp="1"/>
          </p:cNvSpPr>
          <p:nvPr>
            <p:ph idx="1"/>
          </p:nvPr>
        </p:nvSpPr>
        <p:spPr>
          <a:xfrm>
            <a:off x="515937" y="896645"/>
            <a:ext cx="11011693" cy="5280318"/>
          </a:xfrm>
        </p:spPr>
        <p:txBody>
          <a:bodyPr/>
          <a:lstStyle/>
          <a:p>
            <a:r>
              <a:rPr lang="fi-FI" sz="2000" dirty="0"/>
              <a:t>lapsen perheellä on mahdollisuus vierailla Karhulassa ja yöpyä Karhulan vierashuoneella. Vierailuista tulee sopia etukäteen ohjaajien kanssa. lapsella on mahdollisuus käydä kotiharjoitteluissa asiakassuunnitelmassa sovitun mukaisesti. </a:t>
            </a:r>
          </a:p>
          <a:p>
            <a:r>
              <a:rPr lang="fi-FI" sz="2000" dirty="0"/>
              <a:t>Kaupankäyminen ja omaisuuden vaihtaminen eivät ole sallittua väärinkäsitysten välttämiseksi. </a:t>
            </a:r>
          </a:p>
          <a:p>
            <a:r>
              <a:rPr lang="fi-FI" sz="2000" dirty="0"/>
              <a:t>Karhulan henkilöstö huolehtii lasten henkilökohtaisesta lääkehoidosta ja myös säilyttää lääkkeet asianmukaisesti lukituissa kaapeissa. Hygieniatarvikkeensa lapset saavat Karhulasta.</a:t>
            </a:r>
          </a:p>
        </p:txBody>
      </p:sp>
    </p:spTree>
    <p:extLst>
      <p:ext uri="{BB962C8B-B14F-4D97-AF65-F5344CB8AC3E}">
        <p14:creationId xmlns:p14="http://schemas.microsoft.com/office/powerpoint/2010/main" val="2622648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4EAFE7A-AF14-4B9C-97C5-A4CD0FE65D88}"/>
              </a:ext>
            </a:extLst>
          </p:cNvPr>
          <p:cNvSpPr>
            <a:spLocks noGrp="1"/>
          </p:cNvSpPr>
          <p:nvPr>
            <p:ph type="sldNum" sz="quarter" idx="10"/>
          </p:nvPr>
        </p:nvSpPr>
        <p:spPr/>
        <p:txBody>
          <a:bodyPr/>
          <a:lstStyle/>
          <a:p>
            <a:fld id="{039A4499-63C1-431E-92A3-482737D649C5}" type="slidenum">
              <a:rPr lang="fi-FI" smtClean="0"/>
              <a:pPr/>
              <a:t>16</a:t>
            </a:fld>
            <a:endParaRPr lang="fi-FI"/>
          </a:p>
        </p:txBody>
      </p:sp>
      <p:sp>
        <p:nvSpPr>
          <p:cNvPr id="3" name="Otsikko 2">
            <a:extLst>
              <a:ext uri="{FF2B5EF4-FFF2-40B4-BE49-F238E27FC236}">
                <a16:creationId xmlns:a16="http://schemas.microsoft.com/office/drawing/2014/main" id="{AA0C540B-CC96-4CCB-8B3C-D4EF80397DD1}"/>
              </a:ext>
            </a:extLst>
          </p:cNvPr>
          <p:cNvSpPr>
            <a:spLocks noGrp="1"/>
          </p:cNvSpPr>
          <p:nvPr>
            <p:ph type="title"/>
          </p:nvPr>
        </p:nvSpPr>
        <p:spPr>
          <a:xfrm>
            <a:off x="515937" y="294481"/>
            <a:ext cx="11011693" cy="344711"/>
          </a:xfrm>
        </p:spPr>
        <p:txBody>
          <a:bodyPr/>
          <a:lstStyle/>
          <a:p>
            <a:endParaRPr lang="fi-FI" sz="1000"/>
          </a:p>
        </p:txBody>
      </p:sp>
      <p:sp>
        <p:nvSpPr>
          <p:cNvPr id="4" name="Sisällön paikkamerkki 3">
            <a:extLst>
              <a:ext uri="{FF2B5EF4-FFF2-40B4-BE49-F238E27FC236}">
                <a16:creationId xmlns:a16="http://schemas.microsoft.com/office/drawing/2014/main" id="{0D295DDB-FE68-41E9-910A-C9CE712D822C}"/>
              </a:ext>
            </a:extLst>
          </p:cNvPr>
          <p:cNvSpPr>
            <a:spLocks noGrp="1"/>
          </p:cNvSpPr>
          <p:nvPr>
            <p:ph idx="1"/>
          </p:nvPr>
        </p:nvSpPr>
        <p:spPr>
          <a:xfrm>
            <a:off x="515937" y="816745"/>
            <a:ext cx="11011693" cy="5360218"/>
          </a:xfrm>
        </p:spPr>
        <p:txBody>
          <a:bodyPr/>
          <a:lstStyle/>
          <a:p>
            <a:r>
              <a:rPr lang="fi-FI" sz="2000" dirty="0"/>
              <a:t>Viikko-ohjelmat löytyvät molempien asuinyksiköiden ilmoitustauluilta, sekä jokaisen lapsen omasta kansiosta. </a:t>
            </a:r>
          </a:p>
          <a:p>
            <a:r>
              <a:rPr lang="fi-FI" sz="2000" dirty="0"/>
              <a:t>lapset osallistuvat Karhulan askareisiin ohjaajan kanssa. Niihin lukeutuvat mm. keittiövuorot. lapsi opettelee tekemään askareet turvallisesti ohjaajan ohjauksessa</a:t>
            </a:r>
          </a:p>
          <a:p>
            <a:r>
              <a:rPr lang="fi-FI" sz="2000" dirty="0"/>
              <a:t>Hyvät käytöstavat kuuluvat Karhulan toimintatapoihin. Tervehtiminen ja kiittäminen, asiallisesti puhuminen ja vastaaminen. Käytöstavat koskevat jokaista Karhulassa olevaa henkilöä, niin lapsia kuin aikuisiakin</a:t>
            </a:r>
          </a:p>
          <a:p>
            <a:endParaRPr lang="fi-FI" dirty="0"/>
          </a:p>
        </p:txBody>
      </p:sp>
    </p:spTree>
    <p:extLst>
      <p:ext uri="{BB962C8B-B14F-4D97-AF65-F5344CB8AC3E}">
        <p14:creationId xmlns:p14="http://schemas.microsoft.com/office/powerpoint/2010/main" val="1340275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C4F9F3DF-B707-4EBB-9D4E-8AFAB011F77E}"/>
              </a:ext>
            </a:extLst>
          </p:cNvPr>
          <p:cNvSpPr>
            <a:spLocks noGrp="1"/>
          </p:cNvSpPr>
          <p:nvPr>
            <p:ph type="sldNum" sz="quarter" idx="10"/>
          </p:nvPr>
        </p:nvSpPr>
        <p:spPr/>
        <p:txBody>
          <a:bodyPr/>
          <a:lstStyle/>
          <a:p>
            <a:fld id="{039A4499-63C1-431E-92A3-482737D649C5}" type="slidenum">
              <a:rPr lang="fi-FI" smtClean="0"/>
              <a:pPr/>
              <a:t>17</a:t>
            </a:fld>
            <a:endParaRPr lang="fi-FI"/>
          </a:p>
        </p:txBody>
      </p:sp>
      <p:sp>
        <p:nvSpPr>
          <p:cNvPr id="3" name="Otsikko 2">
            <a:extLst>
              <a:ext uri="{FF2B5EF4-FFF2-40B4-BE49-F238E27FC236}">
                <a16:creationId xmlns:a16="http://schemas.microsoft.com/office/drawing/2014/main" id="{4D8B6904-69B4-4BDE-A6ED-38273827C533}"/>
              </a:ext>
            </a:extLst>
          </p:cNvPr>
          <p:cNvSpPr>
            <a:spLocks noGrp="1"/>
          </p:cNvSpPr>
          <p:nvPr>
            <p:ph type="title"/>
          </p:nvPr>
        </p:nvSpPr>
        <p:spPr>
          <a:xfrm>
            <a:off x="515937" y="294481"/>
            <a:ext cx="11011693" cy="309201"/>
          </a:xfrm>
        </p:spPr>
        <p:txBody>
          <a:bodyPr/>
          <a:lstStyle/>
          <a:p>
            <a:endParaRPr lang="fi-FI" sz="900"/>
          </a:p>
        </p:txBody>
      </p:sp>
      <p:sp>
        <p:nvSpPr>
          <p:cNvPr id="4" name="Sisällön paikkamerkki 3">
            <a:extLst>
              <a:ext uri="{FF2B5EF4-FFF2-40B4-BE49-F238E27FC236}">
                <a16:creationId xmlns:a16="http://schemas.microsoft.com/office/drawing/2014/main" id="{090034B8-3907-4BB8-A025-5D8024F5A5A6}"/>
              </a:ext>
            </a:extLst>
          </p:cNvPr>
          <p:cNvSpPr>
            <a:spLocks noGrp="1"/>
          </p:cNvSpPr>
          <p:nvPr>
            <p:ph idx="1"/>
          </p:nvPr>
        </p:nvSpPr>
        <p:spPr>
          <a:xfrm>
            <a:off x="515937" y="807868"/>
            <a:ext cx="11011693" cy="4884272"/>
          </a:xfrm>
        </p:spPr>
        <p:txBody>
          <a:bodyPr/>
          <a:lstStyle/>
          <a:p>
            <a:r>
              <a:rPr lang="fi-FI" sz="2000" dirty="0"/>
              <a:t>lapset kokevat Karhulan toimintatavat toimivina. Toimintatapoja käsitellään tarpeen mukaan ja lasten toiveita kuullaan. Lisäksi ne käydään läpi jokaisen uuden lapsen kanssa.</a:t>
            </a:r>
          </a:p>
          <a:p>
            <a:r>
              <a:rPr lang="fi-FI" sz="2000" dirty="0"/>
              <a:t>Karhulassa turvataan lapsen turvalliselle kasvulle ja kehitykselle kasvuympäristö, jossa lapsi saa olla oma itsensä ja näyttää tunteitaan. Karhulassa turvalliset aikuiset ovat helposti saatavilla. </a:t>
            </a:r>
          </a:p>
          <a:p>
            <a:pPr marL="0" indent="0">
              <a:buNone/>
            </a:pPr>
            <a:r>
              <a:rPr lang="fi-FI" sz="2000" dirty="0"/>
              <a:t>	</a:t>
            </a:r>
            <a:r>
              <a:rPr lang="fi-FI" sz="1800" dirty="0"/>
              <a:t>- lapset ovat kertoneet, että tietävät hyvin Karhulan toimintatavat ja osaavat toimia niiden 	mukaisesti.</a:t>
            </a:r>
          </a:p>
        </p:txBody>
      </p:sp>
    </p:spTree>
    <p:extLst>
      <p:ext uri="{BB962C8B-B14F-4D97-AF65-F5344CB8AC3E}">
        <p14:creationId xmlns:p14="http://schemas.microsoft.com/office/powerpoint/2010/main" val="2898063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C942F3A-3094-4225-AE5A-7E9106FC0712}"/>
              </a:ext>
            </a:extLst>
          </p:cNvPr>
          <p:cNvSpPr>
            <a:spLocks noGrp="1"/>
          </p:cNvSpPr>
          <p:nvPr>
            <p:ph type="sldNum" sz="quarter" idx="10"/>
          </p:nvPr>
        </p:nvSpPr>
        <p:spPr/>
        <p:txBody>
          <a:bodyPr/>
          <a:lstStyle/>
          <a:p>
            <a:fld id="{039A4499-63C1-431E-92A3-482737D649C5}" type="slidenum">
              <a:rPr lang="fi-FI" smtClean="0"/>
              <a:pPr/>
              <a:t>18</a:t>
            </a:fld>
            <a:endParaRPr lang="fi-FI"/>
          </a:p>
        </p:txBody>
      </p:sp>
      <p:sp>
        <p:nvSpPr>
          <p:cNvPr id="3" name="Otsikko 2">
            <a:extLst>
              <a:ext uri="{FF2B5EF4-FFF2-40B4-BE49-F238E27FC236}">
                <a16:creationId xmlns:a16="http://schemas.microsoft.com/office/drawing/2014/main" id="{ADF6D5D0-42FB-4AF0-B946-5BC8E198F398}"/>
              </a:ext>
            </a:extLst>
          </p:cNvPr>
          <p:cNvSpPr>
            <a:spLocks noGrp="1"/>
          </p:cNvSpPr>
          <p:nvPr>
            <p:ph type="title"/>
          </p:nvPr>
        </p:nvSpPr>
        <p:spPr>
          <a:xfrm>
            <a:off x="515937" y="294481"/>
            <a:ext cx="11011693" cy="945830"/>
          </a:xfrm>
        </p:spPr>
        <p:txBody>
          <a:bodyPr/>
          <a:lstStyle/>
          <a:p>
            <a:r>
              <a:rPr lang="fi-FI"/>
              <a:t>Turvallisuus</a:t>
            </a:r>
          </a:p>
        </p:txBody>
      </p:sp>
      <p:sp>
        <p:nvSpPr>
          <p:cNvPr id="4" name="Sisällön paikkamerkki 3">
            <a:extLst>
              <a:ext uri="{FF2B5EF4-FFF2-40B4-BE49-F238E27FC236}">
                <a16:creationId xmlns:a16="http://schemas.microsoft.com/office/drawing/2014/main" id="{4F8677E7-5AB2-41D7-8434-226391971C36}"/>
              </a:ext>
            </a:extLst>
          </p:cNvPr>
          <p:cNvSpPr>
            <a:spLocks noGrp="1"/>
          </p:cNvSpPr>
          <p:nvPr>
            <p:ph idx="1"/>
          </p:nvPr>
        </p:nvSpPr>
        <p:spPr>
          <a:xfrm>
            <a:off x="515936" y="834501"/>
            <a:ext cx="11160127" cy="5342462"/>
          </a:xfrm>
        </p:spPr>
        <p:txBody>
          <a:bodyPr vert="horz" lIns="91440" tIns="45720" rIns="91440" bIns="45720" rtlCol="0" anchor="t">
            <a:noAutofit/>
          </a:bodyPr>
          <a:lstStyle/>
          <a:p>
            <a:pPr marL="285750" indent="-285750"/>
            <a:r>
              <a:rPr lang="fi-FI" sz="2000" dirty="0"/>
              <a:t>Mikä lisää turvallisuuden tunnetta?</a:t>
            </a:r>
          </a:p>
          <a:p>
            <a:pPr marL="457200" lvl="1" indent="0">
              <a:lnSpc>
                <a:spcPct val="100000"/>
              </a:lnSpc>
              <a:buNone/>
            </a:pPr>
            <a:r>
              <a:rPr lang="fi-FI" sz="1800" i="1" dirty="0"/>
              <a:t>	”Ohjaajat. Ei </a:t>
            </a:r>
            <a:r>
              <a:rPr lang="fi-FI" sz="1800" i="1" dirty="0" err="1"/>
              <a:t>tarvi</a:t>
            </a:r>
            <a:r>
              <a:rPr lang="fi-FI" sz="1800" i="1" dirty="0"/>
              <a:t> pelätä mitään. Läsnäolo.”</a:t>
            </a:r>
          </a:p>
          <a:p>
            <a:pPr marL="457200" lvl="1" indent="0">
              <a:lnSpc>
                <a:spcPct val="100000"/>
              </a:lnSpc>
              <a:buNone/>
            </a:pPr>
            <a:r>
              <a:rPr lang="fi-FI" sz="1800" i="1" dirty="0"/>
              <a:t>	”</a:t>
            </a:r>
            <a:r>
              <a:rPr lang="fi-FI" sz="1800" b="0" i="1" u="none" strike="noStrike" dirty="0">
                <a:effectLst/>
              </a:rPr>
              <a:t>Se, että ihmiset ei kuule </a:t>
            </a:r>
            <a:r>
              <a:rPr lang="fi-FI" sz="1800" b="0" i="1" u="none" strike="noStrike" dirty="0" err="1">
                <a:effectLst/>
              </a:rPr>
              <a:t>sun</a:t>
            </a:r>
            <a:r>
              <a:rPr lang="fi-FI" sz="1800" b="0" i="1" u="none" strike="noStrike" dirty="0">
                <a:effectLst/>
              </a:rPr>
              <a:t> asioita.”</a:t>
            </a:r>
          </a:p>
          <a:p>
            <a:pPr marL="457200" lvl="1" indent="0">
              <a:lnSpc>
                <a:spcPct val="100000"/>
              </a:lnSpc>
              <a:buNone/>
            </a:pPr>
            <a:r>
              <a:rPr lang="fi-FI" sz="1800" i="1" dirty="0"/>
              <a:t>	”</a:t>
            </a:r>
            <a:r>
              <a:rPr lang="fi-FI" sz="1800" b="0" i="1" u="none" strike="noStrike" dirty="0">
                <a:effectLst/>
              </a:rPr>
              <a:t>Oma huone.”</a:t>
            </a:r>
            <a:endParaRPr lang="fi-FI" sz="1800" b="0" i="0" u="none" strike="noStrike" dirty="0">
              <a:effectLst/>
            </a:endParaRPr>
          </a:p>
          <a:p>
            <a:pPr marL="457200" lvl="1" indent="0">
              <a:lnSpc>
                <a:spcPct val="100000"/>
              </a:lnSpc>
              <a:buNone/>
            </a:pPr>
            <a:r>
              <a:rPr lang="fi-FI" sz="1800" i="1" dirty="0"/>
              <a:t>	"Suomi on valmiiksi turvallinen paikka, ei tule mitään mieleen. Ei ole tarvinnut pelätä..”</a:t>
            </a:r>
          </a:p>
          <a:p>
            <a:pPr marL="457200" lvl="1" indent="0">
              <a:lnSpc>
                <a:spcPct val="100000"/>
              </a:lnSpc>
              <a:buNone/>
            </a:pPr>
            <a:r>
              <a:rPr lang="fi-FI" sz="1800" i="1" dirty="0"/>
              <a:t>	”En </a:t>
            </a:r>
            <a:r>
              <a:rPr lang="fi-FI" sz="1800" i="1" dirty="0">
                <a:solidFill>
                  <a:srgbClr val="000000"/>
                </a:solidFill>
                <a:effectLst/>
                <a:ea typeface="Times New Roman" panose="02020603050405020304" pitchFamily="18" charset="0"/>
              </a:rPr>
              <a:t>tunne oloaan ikinä uhatuksi Karhulan muiden lasten tai aikuisten toimesta.”</a:t>
            </a:r>
          </a:p>
          <a:p>
            <a:pPr marL="457200" lvl="1" indent="0">
              <a:lnSpc>
                <a:spcPct val="100000"/>
              </a:lnSpc>
              <a:buNone/>
            </a:pPr>
            <a:r>
              <a:rPr lang="fi-FI" sz="1800" i="1" dirty="0">
                <a:solidFill>
                  <a:srgbClr val="000000"/>
                </a:solidFill>
                <a:ea typeface="Times New Roman" panose="02020603050405020304" pitchFamily="18" charset="0"/>
              </a:rPr>
              <a:t>	” Yöllä on aina ohjaaja paikalla. Jos tulee joku, niin voi mennä kertomaan ohjaajalle" </a:t>
            </a:r>
          </a:p>
          <a:p>
            <a:pPr marL="457200" lvl="1" indent="0">
              <a:lnSpc>
                <a:spcPct val="100000"/>
              </a:lnSpc>
              <a:buNone/>
            </a:pPr>
            <a:r>
              <a:rPr lang="fi-FI" sz="1800" i="1" dirty="0">
                <a:solidFill>
                  <a:srgbClr val="000000"/>
                </a:solidFill>
                <a:effectLst/>
                <a:ea typeface="Times New Roman" panose="02020603050405020304" pitchFamily="18" charset="0"/>
              </a:rPr>
              <a:t>	”Perusasiat kun on kunnossa.”</a:t>
            </a:r>
          </a:p>
          <a:p>
            <a:pPr marL="457200" lvl="1" indent="0">
              <a:lnSpc>
                <a:spcPct val="100000"/>
              </a:lnSpc>
              <a:buNone/>
            </a:pPr>
            <a:endParaRPr lang="fi-FI" sz="2000" dirty="0"/>
          </a:p>
          <a:p>
            <a:pPr marL="342900" lvl="1" indent="-342900">
              <a:lnSpc>
                <a:spcPct val="100000"/>
              </a:lnSpc>
            </a:pPr>
            <a:r>
              <a:rPr lang="fi-FI" sz="2000" dirty="0"/>
              <a:t>Miten toimitaan, jos jotain lasta joudutaan rajoittamaan tai yksikössä on väkivallan uhka?</a:t>
            </a:r>
          </a:p>
          <a:p>
            <a:pPr marL="0" indent="0">
              <a:lnSpc>
                <a:spcPct val="100000"/>
              </a:lnSpc>
              <a:buNone/>
            </a:pPr>
            <a:r>
              <a:rPr lang="fi-FI" sz="2000" i="1" dirty="0"/>
              <a:t>	</a:t>
            </a:r>
            <a:r>
              <a:rPr lang="fi-FI" sz="1800" i="1" dirty="0"/>
              <a:t>”Mennään omaan huoneeseen tai ulos.”</a:t>
            </a:r>
            <a:endParaRPr lang="fi-FI" sz="1800" dirty="0"/>
          </a:p>
          <a:p>
            <a:pPr marL="0" indent="0">
              <a:lnSpc>
                <a:spcPct val="100000"/>
              </a:lnSpc>
              <a:buNone/>
            </a:pPr>
            <a:r>
              <a:rPr lang="fi-FI" sz="1800" i="1" dirty="0"/>
              <a:t>	”Ei ole ollut pelkoa, että toinen lapsi toimii toista lasta kohtaan aggressiivisesti.”</a:t>
            </a:r>
          </a:p>
          <a:p>
            <a:pPr marL="0" indent="0">
              <a:lnSpc>
                <a:spcPct val="100000"/>
              </a:lnSpc>
              <a:buNone/>
            </a:pPr>
            <a:r>
              <a:rPr lang="fi-FI" sz="1800" i="1" dirty="0"/>
              <a:t>	”</a:t>
            </a:r>
            <a:r>
              <a:rPr lang="fi-FI" sz="1800" i="1" dirty="0">
                <a:effectLst/>
                <a:ea typeface="Times New Roman" panose="02020603050405020304" pitchFamily="18" charset="0"/>
              </a:rPr>
              <a:t>Kiinnipito rajoitus kuulostaa ahdistavalta toimenpiteeltä ja yrittää kaiken tavoin välttää sen itse.”</a:t>
            </a:r>
          </a:p>
          <a:p>
            <a:pPr marL="0" indent="0">
              <a:lnSpc>
                <a:spcPct val="100000"/>
              </a:lnSpc>
              <a:buNone/>
            </a:pPr>
            <a:r>
              <a:rPr lang="fi-FI" sz="1800" i="1" dirty="0">
                <a:ea typeface="Times New Roman" panose="02020603050405020304" pitchFamily="18" charset="0"/>
              </a:rPr>
              <a:t>	"Ei saa käydä ohjaajien päälle tai toisten lasten päälle" </a:t>
            </a:r>
            <a:endParaRPr lang="fi-FI" sz="1800" i="1" dirty="0">
              <a:effectLst/>
              <a:ea typeface="Times New Roman" panose="02020603050405020304" pitchFamily="18" charset="0"/>
            </a:endParaRPr>
          </a:p>
          <a:p>
            <a:pPr marL="0" indent="0">
              <a:lnSpc>
                <a:spcPct val="100000"/>
              </a:lnSpc>
              <a:buNone/>
            </a:pPr>
            <a:r>
              <a:rPr lang="fi-FI" sz="1800" i="1" dirty="0"/>
              <a:t>	</a:t>
            </a:r>
            <a:endParaRPr lang="fi-FI" sz="2000" dirty="0"/>
          </a:p>
          <a:p>
            <a:endParaRPr lang="fi-FI"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fi-FI" dirty="0"/>
          </a:p>
        </p:txBody>
      </p:sp>
    </p:spTree>
    <p:extLst>
      <p:ext uri="{BB962C8B-B14F-4D97-AF65-F5344CB8AC3E}">
        <p14:creationId xmlns:p14="http://schemas.microsoft.com/office/powerpoint/2010/main" val="3799841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65AF892D-EA9A-4E82-9083-1EF304243903}"/>
              </a:ext>
            </a:extLst>
          </p:cNvPr>
          <p:cNvSpPr>
            <a:spLocks noGrp="1"/>
          </p:cNvSpPr>
          <p:nvPr>
            <p:ph type="sldNum" sz="quarter" idx="10"/>
          </p:nvPr>
        </p:nvSpPr>
        <p:spPr/>
        <p:txBody>
          <a:bodyPr/>
          <a:lstStyle/>
          <a:p>
            <a:fld id="{039A4499-63C1-431E-92A3-482737D649C5}" type="slidenum">
              <a:rPr lang="fi-FI" smtClean="0"/>
              <a:pPr/>
              <a:t>19</a:t>
            </a:fld>
            <a:endParaRPr lang="fi-FI"/>
          </a:p>
        </p:txBody>
      </p:sp>
      <p:sp>
        <p:nvSpPr>
          <p:cNvPr id="3" name="Otsikko 2">
            <a:extLst>
              <a:ext uri="{FF2B5EF4-FFF2-40B4-BE49-F238E27FC236}">
                <a16:creationId xmlns:a16="http://schemas.microsoft.com/office/drawing/2014/main" id="{5434E83A-FB69-444E-838A-25F5C0AC97BB}"/>
              </a:ext>
            </a:extLst>
          </p:cNvPr>
          <p:cNvSpPr>
            <a:spLocks noGrp="1"/>
          </p:cNvSpPr>
          <p:nvPr>
            <p:ph type="title"/>
          </p:nvPr>
        </p:nvSpPr>
        <p:spPr/>
        <p:txBody>
          <a:bodyPr/>
          <a:lstStyle/>
          <a:p>
            <a:r>
              <a:rPr lang="fi-FI"/>
              <a:t>Turvallisuus</a:t>
            </a:r>
          </a:p>
        </p:txBody>
      </p:sp>
      <p:sp>
        <p:nvSpPr>
          <p:cNvPr id="4" name="Sisällön paikkamerkki 3">
            <a:extLst>
              <a:ext uri="{FF2B5EF4-FFF2-40B4-BE49-F238E27FC236}">
                <a16:creationId xmlns:a16="http://schemas.microsoft.com/office/drawing/2014/main" id="{FFEB5360-6D7D-4F96-B7B3-D8AEB483AED5}"/>
              </a:ext>
            </a:extLst>
          </p:cNvPr>
          <p:cNvSpPr>
            <a:spLocks noGrp="1"/>
          </p:cNvSpPr>
          <p:nvPr>
            <p:ph idx="1"/>
          </p:nvPr>
        </p:nvSpPr>
        <p:spPr>
          <a:xfrm>
            <a:off x="515936" y="1178927"/>
            <a:ext cx="11011693" cy="3967006"/>
          </a:xfrm>
        </p:spPr>
        <p:txBody>
          <a:bodyPr/>
          <a:lstStyle/>
          <a:p>
            <a:pPr marL="285750" indent="-285750"/>
            <a:r>
              <a:rPr lang="fi-FI" sz="2000" dirty="0"/>
              <a:t>Karhulassa pidetään nollatoleranssi kiusaamisen suhteen.</a:t>
            </a:r>
          </a:p>
          <a:p>
            <a:pPr marL="457200" lvl="1" indent="0">
              <a:buNone/>
            </a:pPr>
            <a:r>
              <a:rPr lang="fi-FI" sz="1800" b="0" i="1" u="none" strike="noStrike" dirty="0">
                <a:effectLst/>
              </a:rPr>
              <a:t>"Koskee myös kaikkia aikuisia, ei puhuta huonosti muista ihmisistä."</a:t>
            </a:r>
            <a:endParaRPr lang="fi-FI" sz="2000" dirty="0"/>
          </a:p>
          <a:p>
            <a:pPr marL="285750" indent="-285750" algn="ctr"/>
            <a:r>
              <a:rPr lang="fi-FI" sz="2000" dirty="0"/>
              <a:t>Mahdolliset väkivaltatilanteet pyritään ennakoimaan, jolloin voidaan turvata toisten lasten turvallisuus, kuten huonejärjestelyillä tai siirtämällä lapsia toisiin tiloihin.</a:t>
            </a:r>
          </a:p>
          <a:p>
            <a:pPr marL="285750" indent="-285750"/>
            <a:r>
              <a:rPr lang="fi-FI" sz="2000" dirty="0"/>
              <a:t>lasten kanssa keskustellaan myös turvallisuuteen liittyvistä asioista.</a:t>
            </a:r>
            <a:r>
              <a:rPr lang="fi-FI" sz="2400" dirty="0"/>
              <a:t> </a:t>
            </a:r>
            <a:r>
              <a:rPr lang="fi-FI" sz="2000" dirty="0"/>
              <a:t>lapset osallistuvat esimerkiksi poistumisharjoituksiin.</a:t>
            </a:r>
          </a:p>
          <a:p>
            <a:pPr marL="742950" lvl="1" indent="-285750"/>
            <a:r>
              <a:rPr lang="fi-FI" sz="1800" b="0" i="1" u="none" strike="noStrike" dirty="0">
                <a:effectLst/>
              </a:rPr>
              <a:t>"Vähän liikaakin"</a:t>
            </a:r>
            <a:endParaRPr lang="fi-FI" sz="1800" i="1" dirty="0"/>
          </a:p>
          <a:p>
            <a:pPr marL="0" indent="0">
              <a:buNone/>
            </a:pPr>
            <a:endParaRPr lang="fi-FI" dirty="0"/>
          </a:p>
        </p:txBody>
      </p:sp>
    </p:spTree>
    <p:extLst>
      <p:ext uri="{BB962C8B-B14F-4D97-AF65-F5344CB8AC3E}">
        <p14:creationId xmlns:p14="http://schemas.microsoft.com/office/powerpoint/2010/main" val="41131181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6B10BB32-0ECE-43CF-A465-429007F03E3B}"/>
              </a:ext>
            </a:extLst>
          </p:cNvPr>
          <p:cNvSpPr>
            <a:spLocks noGrp="1"/>
          </p:cNvSpPr>
          <p:nvPr>
            <p:ph type="sldNum" sz="quarter" idx="10"/>
          </p:nvPr>
        </p:nvSpPr>
        <p:spPr/>
        <p:txBody>
          <a:bodyPr/>
          <a:lstStyle/>
          <a:p>
            <a:fld id="{039A4499-63C1-431E-92A3-482737D649C5}" type="slidenum">
              <a:rPr lang="fi-FI" smtClean="0"/>
              <a:pPr/>
              <a:t>20</a:t>
            </a:fld>
            <a:endParaRPr lang="fi-FI"/>
          </a:p>
        </p:txBody>
      </p:sp>
      <p:sp>
        <p:nvSpPr>
          <p:cNvPr id="3" name="Otsikko 2">
            <a:extLst>
              <a:ext uri="{FF2B5EF4-FFF2-40B4-BE49-F238E27FC236}">
                <a16:creationId xmlns:a16="http://schemas.microsoft.com/office/drawing/2014/main" id="{ABA4510B-B17E-4529-9A34-73E4A9F48B08}"/>
              </a:ext>
            </a:extLst>
          </p:cNvPr>
          <p:cNvSpPr>
            <a:spLocks noGrp="1"/>
          </p:cNvSpPr>
          <p:nvPr>
            <p:ph type="title"/>
          </p:nvPr>
        </p:nvSpPr>
        <p:spPr>
          <a:xfrm>
            <a:off x="515937" y="294481"/>
            <a:ext cx="11011693" cy="184913"/>
          </a:xfrm>
        </p:spPr>
        <p:txBody>
          <a:bodyPr/>
          <a:lstStyle/>
          <a:p>
            <a:endParaRPr lang="fi-FI" sz="900"/>
          </a:p>
        </p:txBody>
      </p:sp>
      <p:sp>
        <p:nvSpPr>
          <p:cNvPr id="4" name="Sisällön paikkamerkki 3">
            <a:extLst>
              <a:ext uri="{FF2B5EF4-FFF2-40B4-BE49-F238E27FC236}">
                <a16:creationId xmlns:a16="http://schemas.microsoft.com/office/drawing/2014/main" id="{736D8B3C-6E7D-4747-B0BD-8102939BBFB1}"/>
              </a:ext>
            </a:extLst>
          </p:cNvPr>
          <p:cNvSpPr>
            <a:spLocks noGrp="1"/>
          </p:cNvSpPr>
          <p:nvPr>
            <p:ph idx="1"/>
          </p:nvPr>
        </p:nvSpPr>
        <p:spPr>
          <a:xfrm>
            <a:off x="515937" y="692457"/>
            <a:ext cx="11011693" cy="5484505"/>
          </a:xfrm>
        </p:spPr>
        <p:txBody>
          <a:bodyPr/>
          <a:lstStyle/>
          <a:p>
            <a:r>
              <a:rPr lang="fi-FI" sz="2000" dirty="0"/>
              <a:t>Kuka huolehtii muista lapsista?</a:t>
            </a:r>
          </a:p>
          <a:p>
            <a:pPr marL="0" indent="0">
              <a:buNone/>
            </a:pPr>
            <a:r>
              <a:rPr lang="fi-FI" sz="2000" dirty="0"/>
              <a:t>	</a:t>
            </a:r>
            <a:r>
              <a:rPr lang="fi-FI" sz="1800" dirty="0"/>
              <a:t>-Karhulassa jokaisessa vuorossa on vastuuvuorolainen, joka erikoistilanteessa esimerkiksi 	rajoitustoimenpiteen aikana nimeää ohjaajan huolehtimaan muista lapsista. Tilanteen niin 	vaatiessa vastuuvuorolainen pyytää muista Hoivatien erityisyksiköistä apua turvallisuuden 	takaamiseksi. Lisäksi yksikköön voidaan tarvittaessa hälyttää vartija tai poliisi. </a:t>
            </a:r>
          </a:p>
          <a:p>
            <a:r>
              <a:rPr lang="fi-FI" sz="2000" dirty="0"/>
              <a:t>Miten heidän turvallisuudestaan huolehditaan?</a:t>
            </a:r>
          </a:p>
          <a:p>
            <a:pPr marL="0" indent="0">
              <a:buNone/>
            </a:pPr>
            <a:r>
              <a:rPr lang="fi-FI" sz="2000" dirty="0"/>
              <a:t>	</a:t>
            </a:r>
            <a:r>
              <a:rPr lang="fi-FI" sz="1800" dirty="0"/>
              <a:t>-Arvioimalla tilanne ja tekemällä tarpeelliset toimenpiteet,  mahdollinen evakuointi ulos.</a:t>
            </a:r>
          </a:p>
          <a:p>
            <a:r>
              <a:rPr lang="fi-FI" sz="2000" dirty="0"/>
              <a:t>Työntekijöiden turvallisuus: </a:t>
            </a:r>
          </a:p>
          <a:p>
            <a:pPr marL="0" indent="0">
              <a:buNone/>
            </a:pPr>
            <a:r>
              <a:rPr lang="fi-FI" sz="2000" dirty="0"/>
              <a:t>	</a:t>
            </a:r>
            <a:r>
              <a:rPr lang="fi-FI" sz="1800" dirty="0"/>
              <a:t>- Turvallisuuteen liittyviä asioita käydään läpi viikoittain tiimipalavereissa sekä aina 	tilanteen niin vaatiessa. </a:t>
            </a:r>
          </a:p>
        </p:txBody>
      </p:sp>
    </p:spTree>
    <p:extLst>
      <p:ext uri="{BB962C8B-B14F-4D97-AF65-F5344CB8AC3E}">
        <p14:creationId xmlns:p14="http://schemas.microsoft.com/office/powerpoint/2010/main" val="29355656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5070FC22-880D-4C9F-B95E-339E6BBA9F3F}"/>
              </a:ext>
            </a:extLst>
          </p:cNvPr>
          <p:cNvSpPr>
            <a:spLocks noGrp="1"/>
          </p:cNvSpPr>
          <p:nvPr>
            <p:ph type="sldNum" sz="quarter" idx="10"/>
          </p:nvPr>
        </p:nvSpPr>
        <p:spPr/>
        <p:txBody>
          <a:bodyPr/>
          <a:lstStyle/>
          <a:p>
            <a:fld id="{039A4499-63C1-431E-92A3-482737D649C5}" type="slidenum">
              <a:rPr lang="fi-FI" smtClean="0"/>
              <a:pPr/>
              <a:t>21</a:t>
            </a:fld>
            <a:endParaRPr lang="fi-FI"/>
          </a:p>
        </p:txBody>
      </p:sp>
      <p:sp>
        <p:nvSpPr>
          <p:cNvPr id="3" name="Otsikko 2">
            <a:extLst>
              <a:ext uri="{FF2B5EF4-FFF2-40B4-BE49-F238E27FC236}">
                <a16:creationId xmlns:a16="http://schemas.microsoft.com/office/drawing/2014/main" id="{81D89B70-911D-372F-A18E-D9649B80574D}"/>
              </a:ext>
            </a:extLst>
          </p:cNvPr>
          <p:cNvSpPr>
            <a:spLocks noGrp="1"/>
          </p:cNvSpPr>
          <p:nvPr>
            <p:ph type="title"/>
          </p:nvPr>
        </p:nvSpPr>
        <p:spPr/>
        <p:txBody>
          <a:bodyPr/>
          <a:lstStyle/>
          <a:p>
            <a:endParaRPr lang="fi-FI"/>
          </a:p>
        </p:txBody>
      </p:sp>
      <p:sp>
        <p:nvSpPr>
          <p:cNvPr id="4" name="Sisällön paikkamerkki 3">
            <a:extLst>
              <a:ext uri="{FF2B5EF4-FFF2-40B4-BE49-F238E27FC236}">
                <a16:creationId xmlns:a16="http://schemas.microsoft.com/office/drawing/2014/main" id="{B8DEE9A6-9525-2ACC-F987-0AB391B0689A}"/>
              </a:ext>
            </a:extLst>
          </p:cNvPr>
          <p:cNvSpPr>
            <a:spLocks noGrp="1"/>
          </p:cNvSpPr>
          <p:nvPr>
            <p:ph idx="1"/>
          </p:nvPr>
        </p:nvSpPr>
        <p:spPr/>
        <p:txBody>
          <a:bodyPr/>
          <a:lstStyle/>
          <a:p>
            <a:r>
              <a:rPr lang="fi-FI" dirty="0"/>
              <a:t>Vartija ja poliisi Karhulassa</a:t>
            </a:r>
          </a:p>
          <a:p>
            <a:pPr lvl="1"/>
            <a:r>
              <a:rPr lang="fi-FI" dirty="0"/>
              <a:t>Karhulaan tarvittaessa voidaan hälyttää vartija. </a:t>
            </a:r>
          </a:p>
          <a:p>
            <a:pPr lvl="1"/>
            <a:r>
              <a:rPr lang="fi-FI" dirty="0"/>
              <a:t>Vartijan tehtävänä on suojella työntekijöitä, he eivät osallistu lapsen hoitoon tai rajoitustoimenpiteisiin.</a:t>
            </a:r>
          </a:p>
          <a:p>
            <a:pPr lvl="1"/>
            <a:r>
              <a:rPr lang="fi-FI" dirty="0"/>
              <a:t>Vartijan käyvät päivittäin Karhulassa normaalilla kierroksellaan. </a:t>
            </a:r>
          </a:p>
          <a:p>
            <a:pPr lvl="1"/>
            <a:r>
              <a:rPr lang="fi-FI" dirty="0"/>
              <a:t>Vartijalle ei luovuteta lapsen salassa pidettäviä tietoja.</a:t>
            </a:r>
          </a:p>
          <a:p>
            <a:pPr marL="457200" lvl="1" indent="0">
              <a:buNone/>
            </a:pPr>
            <a:endParaRPr lang="fi-FI" dirty="0"/>
          </a:p>
          <a:p>
            <a:pPr lvl="1"/>
            <a:endParaRPr lang="fi-FI" dirty="0"/>
          </a:p>
        </p:txBody>
      </p:sp>
    </p:spTree>
    <p:extLst>
      <p:ext uri="{BB962C8B-B14F-4D97-AF65-F5344CB8AC3E}">
        <p14:creationId xmlns:p14="http://schemas.microsoft.com/office/powerpoint/2010/main" val="81121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3B58E2-B565-4237-B39E-DC64802D536C}"/>
              </a:ext>
            </a:extLst>
          </p:cNvPr>
          <p:cNvSpPr>
            <a:spLocks noGrp="1"/>
          </p:cNvSpPr>
          <p:nvPr>
            <p:ph type="sldNum" sz="quarter" idx="10"/>
          </p:nvPr>
        </p:nvSpPr>
        <p:spPr/>
        <p:txBody>
          <a:bodyPr/>
          <a:lstStyle/>
          <a:p>
            <a:fld id="{039A4499-63C1-431E-92A3-482737D649C5}" type="slidenum">
              <a:rPr lang="fi-FI" smtClean="0"/>
              <a:pPr/>
              <a:t>22</a:t>
            </a:fld>
            <a:endParaRPr lang="fi-FI"/>
          </a:p>
        </p:txBody>
      </p:sp>
      <p:sp>
        <p:nvSpPr>
          <p:cNvPr id="3" name="Otsikko 2">
            <a:extLst>
              <a:ext uri="{FF2B5EF4-FFF2-40B4-BE49-F238E27FC236}">
                <a16:creationId xmlns:a16="http://schemas.microsoft.com/office/drawing/2014/main" id="{D02EF3BA-DF1B-4E74-9B8E-B846DB3481C7}"/>
              </a:ext>
            </a:extLst>
          </p:cNvPr>
          <p:cNvSpPr>
            <a:spLocks noGrp="1"/>
          </p:cNvSpPr>
          <p:nvPr>
            <p:ph type="title"/>
          </p:nvPr>
        </p:nvSpPr>
        <p:spPr/>
        <p:txBody>
          <a:bodyPr/>
          <a:lstStyle/>
          <a:p>
            <a:r>
              <a:rPr lang="fi-FI"/>
              <a:t>Rajoitustoimenpiteet ja niiden käyttö</a:t>
            </a:r>
          </a:p>
        </p:txBody>
      </p:sp>
      <p:sp>
        <p:nvSpPr>
          <p:cNvPr id="4" name="Sisällön paikkamerkki 3">
            <a:extLst>
              <a:ext uri="{FF2B5EF4-FFF2-40B4-BE49-F238E27FC236}">
                <a16:creationId xmlns:a16="http://schemas.microsoft.com/office/drawing/2014/main" id="{79B4F689-9D8C-43B4-A837-63AE1B5F77F9}"/>
              </a:ext>
            </a:extLst>
          </p:cNvPr>
          <p:cNvSpPr>
            <a:spLocks noGrp="1"/>
          </p:cNvSpPr>
          <p:nvPr>
            <p:ph idx="1"/>
          </p:nvPr>
        </p:nvSpPr>
        <p:spPr>
          <a:xfrm>
            <a:off x="515937" y="1251751"/>
            <a:ext cx="11011693" cy="4749554"/>
          </a:xfrm>
        </p:spPr>
        <p:txBody>
          <a:bodyPr/>
          <a:lstStyle/>
          <a:p>
            <a:pPr marL="10800" indent="0">
              <a:buNone/>
            </a:pPr>
            <a:r>
              <a:rPr lang="fi-FI" dirty="0"/>
              <a:t>Sijaishuollossa käytettäviä rajoitustoimenpiteitä:</a:t>
            </a:r>
          </a:p>
          <a:p>
            <a:r>
              <a:rPr lang="fi-FI" dirty="0">
                <a:latin typeface="Calibri" panose="020F0502020204030204" pitchFamily="34" charset="0"/>
                <a:ea typeface="Calibri" panose="020F0502020204030204" pitchFamily="34" charset="0"/>
                <a:cs typeface="Times New Roman" panose="02020603050405020304" pitchFamily="18" charset="0"/>
              </a:rPr>
              <a:t> </a:t>
            </a:r>
            <a:r>
              <a:rPr lang="fi-FI" sz="2000" dirty="0">
                <a:latin typeface="Calibri" panose="020F0502020204030204" pitchFamily="34" charset="0"/>
                <a:ea typeface="Calibri" panose="020F0502020204030204" pitchFamily="34" charset="0"/>
                <a:cs typeface="Times New Roman" panose="02020603050405020304" pitchFamily="18" charset="0"/>
              </a:rPr>
              <a:t>Yhteydenpidon rajoittaminen §62– YPR</a:t>
            </a:r>
          </a:p>
          <a:p>
            <a:pPr marL="0" indent="0">
              <a:buNone/>
            </a:pPr>
            <a:r>
              <a:rPr lang="fi-FI" sz="2000" dirty="0">
                <a:latin typeface="Calibri" panose="020F0502020204030204" pitchFamily="34" charset="0"/>
                <a:ea typeface="Calibri" panose="020F0502020204030204" pitchFamily="34" charset="0"/>
                <a:cs typeface="Times New Roman" panose="02020603050405020304" pitchFamily="18" charset="0"/>
              </a:rPr>
              <a:t>	</a:t>
            </a:r>
            <a:r>
              <a:rPr lang="fi-FI" sz="1600" dirty="0">
                <a:latin typeface="Calibri" panose="020F0502020204030204" pitchFamily="34" charset="0"/>
                <a:ea typeface="Calibri" panose="020F0502020204030204" pitchFamily="34" charset="0"/>
                <a:cs typeface="Times New Roman" panose="02020603050405020304" pitchFamily="18" charset="0"/>
              </a:rPr>
              <a:t>Yhteydenpidon rajoittaminen tarkoittaa lapsen oman yhteydenpitovälineen pois ottamista tai kotiharjoittelun 	siirtämistä. Jos lapsi vaarantaa itseään tai muita tai yhteydenpito tai kotiharjoitteluun lähteminen vaarantaa 	sijaishuollon tarkoituksen ja toteutumisen, on rajoitustoimenpide välttämätön. Lapsi voi käyttää yksikön puhelinta, jotta 	hän voi olla yhteydessä huoltajiinsa ja hänen sosiaalityöntekijäänsä. Päätös postitetaan huoltajille, sosiaalityöntekijöille 	ja annetaan kirjallisesti lapselle. Päätöksestä voi valittaa muutoksenhaulla hallinto-oikeuteen.</a:t>
            </a:r>
          </a:p>
          <a:p>
            <a:endParaRPr lang="fi-FI" sz="1600" dirty="0"/>
          </a:p>
          <a:p>
            <a:endParaRPr lang="fi-FI" dirty="0"/>
          </a:p>
        </p:txBody>
      </p:sp>
    </p:spTree>
    <p:extLst>
      <p:ext uri="{BB962C8B-B14F-4D97-AF65-F5344CB8AC3E}">
        <p14:creationId xmlns:p14="http://schemas.microsoft.com/office/powerpoint/2010/main" val="4250532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CD14A4F3-EBC0-49BF-8DD5-5A9F0525AA38}"/>
              </a:ext>
            </a:extLst>
          </p:cNvPr>
          <p:cNvSpPr>
            <a:spLocks noGrp="1"/>
          </p:cNvSpPr>
          <p:nvPr>
            <p:ph type="sldNum" sz="quarter" idx="10"/>
          </p:nvPr>
        </p:nvSpPr>
        <p:spPr/>
        <p:txBody>
          <a:bodyPr/>
          <a:lstStyle/>
          <a:p>
            <a:fld id="{039A4499-63C1-431E-92A3-482737D649C5}" type="slidenum">
              <a:rPr lang="fi-FI" smtClean="0"/>
              <a:pPr/>
              <a:t>23</a:t>
            </a:fld>
            <a:endParaRPr lang="fi-FI"/>
          </a:p>
        </p:txBody>
      </p:sp>
      <p:sp>
        <p:nvSpPr>
          <p:cNvPr id="3" name="Otsikko 2">
            <a:extLst>
              <a:ext uri="{FF2B5EF4-FFF2-40B4-BE49-F238E27FC236}">
                <a16:creationId xmlns:a16="http://schemas.microsoft.com/office/drawing/2014/main" id="{A3943730-563C-4A62-8865-FB33F3149D03}"/>
              </a:ext>
            </a:extLst>
          </p:cNvPr>
          <p:cNvSpPr>
            <a:spLocks noGrp="1"/>
          </p:cNvSpPr>
          <p:nvPr>
            <p:ph type="title"/>
          </p:nvPr>
        </p:nvSpPr>
        <p:spPr>
          <a:xfrm>
            <a:off x="515937" y="294481"/>
            <a:ext cx="11011693" cy="871379"/>
          </a:xfrm>
        </p:spPr>
        <p:txBody>
          <a:bodyPr/>
          <a:lstStyle/>
          <a:p>
            <a:br>
              <a:rPr lang="fi-FI" sz="2000"/>
            </a:br>
            <a:r>
              <a:rPr lang="fi-FI" sz="2000"/>
              <a:t>Liikkumisvapauden rajoittaminen § 69– LVR</a:t>
            </a:r>
          </a:p>
        </p:txBody>
      </p:sp>
      <p:sp>
        <p:nvSpPr>
          <p:cNvPr id="4" name="Sisällön paikkamerkki 3">
            <a:extLst>
              <a:ext uri="{FF2B5EF4-FFF2-40B4-BE49-F238E27FC236}">
                <a16:creationId xmlns:a16="http://schemas.microsoft.com/office/drawing/2014/main" id="{EBAF4C0C-85C5-47DD-BD05-B36F15397F89}"/>
              </a:ext>
            </a:extLst>
          </p:cNvPr>
          <p:cNvSpPr>
            <a:spLocks noGrp="1"/>
          </p:cNvSpPr>
          <p:nvPr>
            <p:ph idx="1"/>
          </p:nvPr>
        </p:nvSpPr>
        <p:spPr>
          <a:xfrm>
            <a:off x="515937" y="1597981"/>
            <a:ext cx="11011693" cy="4094159"/>
          </a:xfrm>
        </p:spPr>
        <p:txBody>
          <a:bodyPr/>
          <a:lstStyle/>
          <a:p>
            <a:pPr lvl="2"/>
            <a:r>
              <a:rPr lang="fi-FI" sz="1600" dirty="0"/>
              <a:t>Jos lapsi vaarantaa itseään, on rajoitettava lapsen liikkumisvapautta. Tällaisia tilanteita ovat esimerkiksi päihteiden käyttö, rikollinen elämäntapa, itsetuhoinen käyttäytyminen ja seksuaalisen itsemääräämisoikeuden välittämättä jättäminen. Lapsi liikkuu tällöin ulkona vain henkilökuntaan kuuluvan aikuisen kanssa. Rajoituspäätöksessä yksilöidään rajoittamisen laajuus eli missä lapsi voi liikkua. Muutoin lapsi osallistuu yksikön normaaliin toimintaan ja käy koulussa. Päätös postitetaan huoltajille, sosiaalityöntekijöille ja annetaan kirjallisesti lapselle. Päätöksestä voi valittaa muutoksenhauilla hallinto-oikeuteen.</a:t>
            </a:r>
          </a:p>
          <a:p>
            <a:pPr marL="0" indent="0">
              <a:buNone/>
            </a:pPr>
            <a:endParaRPr lang="fi-FI" dirty="0"/>
          </a:p>
        </p:txBody>
      </p:sp>
    </p:spTree>
    <p:extLst>
      <p:ext uri="{BB962C8B-B14F-4D97-AF65-F5344CB8AC3E}">
        <p14:creationId xmlns:p14="http://schemas.microsoft.com/office/powerpoint/2010/main" val="4194467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A02D4C7C-91AB-451F-B50B-37E2D6280CCC}"/>
              </a:ext>
            </a:extLst>
          </p:cNvPr>
          <p:cNvSpPr>
            <a:spLocks noGrp="1"/>
          </p:cNvSpPr>
          <p:nvPr>
            <p:ph type="sldNum" sz="quarter" idx="10"/>
          </p:nvPr>
        </p:nvSpPr>
        <p:spPr/>
        <p:txBody>
          <a:bodyPr/>
          <a:lstStyle/>
          <a:p>
            <a:fld id="{039A4499-63C1-431E-92A3-482737D649C5}" type="slidenum">
              <a:rPr lang="fi-FI" smtClean="0"/>
              <a:pPr/>
              <a:t>24</a:t>
            </a:fld>
            <a:endParaRPr lang="fi-FI"/>
          </a:p>
        </p:txBody>
      </p:sp>
      <p:sp>
        <p:nvSpPr>
          <p:cNvPr id="3" name="Otsikko 2">
            <a:extLst>
              <a:ext uri="{FF2B5EF4-FFF2-40B4-BE49-F238E27FC236}">
                <a16:creationId xmlns:a16="http://schemas.microsoft.com/office/drawing/2014/main" id="{0436AD3F-12A1-4788-A3A9-CFECDCAECA8B}"/>
              </a:ext>
            </a:extLst>
          </p:cNvPr>
          <p:cNvSpPr>
            <a:spLocks noGrp="1"/>
          </p:cNvSpPr>
          <p:nvPr>
            <p:ph type="title"/>
          </p:nvPr>
        </p:nvSpPr>
        <p:spPr>
          <a:xfrm>
            <a:off x="515937" y="417249"/>
            <a:ext cx="11011693" cy="561189"/>
          </a:xfrm>
        </p:spPr>
        <p:txBody>
          <a:bodyPr/>
          <a:lstStyle/>
          <a:p>
            <a:r>
              <a:rPr lang="fi-FI" sz="2000"/>
              <a:t> Hetkellinen aineiden ja esineiden haltuunotto</a:t>
            </a:r>
          </a:p>
        </p:txBody>
      </p:sp>
      <p:sp>
        <p:nvSpPr>
          <p:cNvPr id="4" name="Sisällön paikkamerkki 3">
            <a:extLst>
              <a:ext uri="{FF2B5EF4-FFF2-40B4-BE49-F238E27FC236}">
                <a16:creationId xmlns:a16="http://schemas.microsoft.com/office/drawing/2014/main" id="{5946D15B-D69D-418E-B03B-C284BF773244}"/>
              </a:ext>
            </a:extLst>
          </p:cNvPr>
          <p:cNvSpPr>
            <a:spLocks noGrp="1"/>
          </p:cNvSpPr>
          <p:nvPr>
            <p:ph idx="1"/>
          </p:nvPr>
        </p:nvSpPr>
        <p:spPr>
          <a:xfrm>
            <a:off x="515937" y="978438"/>
            <a:ext cx="11011693" cy="5031745"/>
          </a:xfrm>
        </p:spPr>
        <p:txBody>
          <a:bodyPr/>
          <a:lstStyle/>
          <a:p>
            <a:pPr lvl="2"/>
            <a:r>
              <a:rPr lang="fi-FI" sz="1400" dirty="0"/>
              <a:t>Aineet ja esineet palautetaan heti tilanteen rauhoituttua. Ohjaaja ottaa esimerkiksi pois tietokonepeliohjaimen. Tästä ei tehdä kirjallista päätöstä, siihen ei ole muutoksenhakuoikeutta.</a:t>
            </a:r>
          </a:p>
          <a:p>
            <a:pPr lvl="2"/>
            <a:endParaRPr lang="fi-FI" sz="2000" dirty="0"/>
          </a:p>
          <a:p>
            <a:pPr marL="0" indent="0">
              <a:buNone/>
            </a:pPr>
            <a:r>
              <a:rPr lang="fi-FI" sz="2000" b="1" dirty="0"/>
              <a:t> Aineiden ja esineiden haltuunotto § 65</a:t>
            </a:r>
          </a:p>
          <a:p>
            <a:pPr lvl="2"/>
            <a:r>
              <a:rPr lang="fi-FI" sz="1400" dirty="0"/>
              <a:t>Tämä koskee esimerkiksi päihtymistarkoituksessa käytettäviä aineita ja siihen soveltuvia välineitä. Niitä ei palauteta lapselle. Myös aineet ja esineet, jotka soveltuvat itsensä taitoisen vahingoittamiseen. Haltuun voidaan ottaa myös aineet ja esineet, jotka haittaavat sijaishuollon järjestämistä. Päätös postitetaan huoltajille, sosiaalityöntekijöille ja annetaan kirjallisesti lapselle. Päätöksestä voi valittaa muutoksenhauilla hallinto-oikeuteen. </a:t>
            </a:r>
          </a:p>
          <a:p>
            <a:pPr lvl="2"/>
            <a:endParaRPr lang="fi-FI" sz="1400" dirty="0"/>
          </a:p>
          <a:p>
            <a:pPr marL="0" indent="0">
              <a:buNone/>
            </a:pPr>
            <a:r>
              <a:rPr lang="fi-FI" sz="2000" b="1" dirty="0"/>
              <a:t>Lähetysten luovuttamatta jättäminen § 67</a:t>
            </a:r>
          </a:p>
          <a:p>
            <a:pPr lvl="2"/>
            <a:r>
              <a:rPr lang="fi-FI" sz="1600" dirty="0"/>
              <a:t>Vastuusosiaalityöntekijä tekee päätöksen, jos on olettamus, että lähetyksessä on todennäköisesti sisältöä, joka voi aiheuttaa vaaraa. Lähetys luovutetaan viipymättä lapsen asioista vastaavalle sosiaalityöntekijälle.</a:t>
            </a:r>
          </a:p>
          <a:p>
            <a:pPr marL="0" indent="0">
              <a:buNone/>
            </a:pPr>
            <a:endParaRPr lang="fi-FI" sz="1600" b="1" dirty="0"/>
          </a:p>
          <a:p>
            <a:pPr marL="0" indent="0">
              <a:buNone/>
            </a:pPr>
            <a:endParaRPr lang="fi-FI" sz="2000" b="1" dirty="0"/>
          </a:p>
        </p:txBody>
      </p:sp>
    </p:spTree>
    <p:extLst>
      <p:ext uri="{BB962C8B-B14F-4D97-AF65-F5344CB8AC3E}">
        <p14:creationId xmlns:p14="http://schemas.microsoft.com/office/powerpoint/2010/main" val="3035079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C7B6E4C5-09FA-41F8-9E62-806DF84957DE}"/>
              </a:ext>
            </a:extLst>
          </p:cNvPr>
          <p:cNvSpPr>
            <a:spLocks noGrp="1"/>
          </p:cNvSpPr>
          <p:nvPr>
            <p:ph type="sldNum" sz="quarter" idx="10"/>
          </p:nvPr>
        </p:nvSpPr>
        <p:spPr/>
        <p:txBody>
          <a:bodyPr/>
          <a:lstStyle/>
          <a:p>
            <a:fld id="{039A4499-63C1-431E-92A3-482737D649C5}" type="slidenum">
              <a:rPr lang="fi-FI" smtClean="0"/>
              <a:pPr/>
              <a:t>25</a:t>
            </a:fld>
            <a:endParaRPr lang="fi-FI"/>
          </a:p>
        </p:txBody>
      </p:sp>
      <p:sp>
        <p:nvSpPr>
          <p:cNvPr id="3" name="Otsikko 2">
            <a:extLst>
              <a:ext uri="{FF2B5EF4-FFF2-40B4-BE49-F238E27FC236}">
                <a16:creationId xmlns:a16="http://schemas.microsoft.com/office/drawing/2014/main" id="{40E1E5B4-948E-464D-9E7D-F26B907E5CBC}"/>
              </a:ext>
            </a:extLst>
          </p:cNvPr>
          <p:cNvSpPr>
            <a:spLocks noGrp="1"/>
          </p:cNvSpPr>
          <p:nvPr>
            <p:ph type="title"/>
          </p:nvPr>
        </p:nvSpPr>
        <p:spPr>
          <a:xfrm>
            <a:off x="515937" y="294481"/>
            <a:ext cx="11011693" cy="708696"/>
          </a:xfrm>
        </p:spPr>
        <p:txBody>
          <a:bodyPr/>
          <a:lstStyle/>
          <a:p>
            <a:r>
              <a:rPr lang="fi-FI"/>
              <a:t> </a:t>
            </a:r>
            <a:r>
              <a:rPr lang="fi-FI" sz="2000"/>
              <a:t>Henkilöntarkastus §66</a:t>
            </a:r>
          </a:p>
        </p:txBody>
      </p:sp>
      <p:sp>
        <p:nvSpPr>
          <p:cNvPr id="4" name="Sisällön paikkamerkki 3">
            <a:extLst>
              <a:ext uri="{FF2B5EF4-FFF2-40B4-BE49-F238E27FC236}">
                <a16:creationId xmlns:a16="http://schemas.microsoft.com/office/drawing/2014/main" id="{6BD019E2-18D5-401D-932A-18BA581BB415}"/>
              </a:ext>
            </a:extLst>
          </p:cNvPr>
          <p:cNvSpPr>
            <a:spLocks noGrp="1"/>
          </p:cNvSpPr>
          <p:nvPr>
            <p:ph idx="1"/>
          </p:nvPr>
        </p:nvSpPr>
        <p:spPr>
          <a:xfrm>
            <a:off x="515937" y="1580225"/>
            <a:ext cx="11011693" cy="4518733"/>
          </a:xfrm>
        </p:spPr>
        <p:txBody>
          <a:bodyPr/>
          <a:lstStyle/>
          <a:p>
            <a:pPr lvl="2"/>
            <a:r>
              <a:rPr lang="fi-FI" sz="1600" dirty="0"/>
              <a:t>Henkilöntarkastus tehdään, jos on perusteltua syytä epäillä, että lapsella on vaatteissaan tai muutoin yllään esineitä, jotka ovat vaaraksi itselle tai muille tai päihtymistarkoituksessa käytettäviä aineita ja esineitä. Henkilöntarkastuksen tekevät kaksi lapsen kanssa samaa sukupuolta olevaa henkilöä. Kahden työntekijän läsnäolo säännöstä ja saman sukupuolen säännöstä poiketaan vain erityisestä syystä johtuen (yöaika, välitön tarkastustarve). Tarkastus tehdään hienovaraisesti ja lasta kunnioittaen. Vaatekappaleiden tarkastaminen tehdään yksi vaatekappale kerrallaan niin, että lapsi saa olla sermin takana. Lisäksi hänelle annetaan kylpypyyhe, jolla lapsi voi suojata itseään. lapsen ei koskaan tarvitse riisua henkilökunnan edessä. Henkilöntarkastuksesta ei tehdä päätöstä eikä sitä postiteta. Siitä kuitenkin kirjataan selvitys rajoitustoimenpidelomakkeelle. Oikeusturvakeinoina on muistutus ja kantelu.</a:t>
            </a:r>
          </a:p>
        </p:txBody>
      </p:sp>
    </p:spTree>
    <p:extLst>
      <p:ext uri="{BB962C8B-B14F-4D97-AF65-F5344CB8AC3E}">
        <p14:creationId xmlns:p14="http://schemas.microsoft.com/office/powerpoint/2010/main" val="19754616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4AAAF8F6-98D2-469C-820B-D2A66AC53142}"/>
              </a:ext>
            </a:extLst>
          </p:cNvPr>
          <p:cNvSpPr>
            <a:spLocks noGrp="1"/>
          </p:cNvSpPr>
          <p:nvPr>
            <p:ph type="sldNum" sz="quarter" idx="10"/>
          </p:nvPr>
        </p:nvSpPr>
        <p:spPr/>
        <p:txBody>
          <a:bodyPr/>
          <a:lstStyle/>
          <a:p>
            <a:fld id="{039A4499-63C1-431E-92A3-482737D649C5}" type="slidenum">
              <a:rPr lang="fi-FI" smtClean="0"/>
              <a:pPr/>
              <a:t>26</a:t>
            </a:fld>
            <a:endParaRPr lang="fi-FI"/>
          </a:p>
        </p:txBody>
      </p:sp>
      <p:sp>
        <p:nvSpPr>
          <p:cNvPr id="3" name="Otsikko 2">
            <a:extLst>
              <a:ext uri="{FF2B5EF4-FFF2-40B4-BE49-F238E27FC236}">
                <a16:creationId xmlns:a16="http://schemas.microsoft.com/office/drawing/2014/main" id="{AD9CFE3B-4B0F-4CCC-BE76-C4F0ECACEDDB}"/>
              </a:ext>
            </a:extLst>
          </p:cNvPr>
          <p:cNvSpPr>
            <a:spLocks noGrp="1"/>
          </p:cNvSpPr>
          <p:nvPr>
            <p:ph type="title"/>
          </p:nvPr>
        </p:nvSpPr>
        <p:spPr>
          <a:xfrm>
            <a:off x="515937" y="363984"/>
            <a:ext cx="11011693" cy="630315"/>
          </a:xfrm>
        </p:spPr>
        <p:txBody>
          <a:bodyPr/>
          <a:lstStyle/>
          <a:p>
            <a:r>
              <a:rPr lang="fi-FI" sz="2000"/>
              <a:t> Henkilönkatsastus § 66a (näytteet ja puhallutus)</a:t>
            </a:r>
            <a:br>
              <a:rPr lang="fi-FI" sz="2000"/>
            </a:br>
            <a:endParaRPr lang="fi-FI" sz="2000"/>
          </a:p>
        </p:txBody>
      </p:sp>
      <p:sp>
        <p:nvSpPr>
          <p:cNvPr id="4" name="Sisällön paikkamerkki 3">
            <a:extLst>
              <a:ext uri="{FF2B5EF4-FFF2-40B4-BE49-F238E27FC236}">
                <a16:creationId xmlns:a16="http://schemas.microsoft.com/office/drawing/2014/main" id="{228B67D6-23F4-46D6-A859-95C354540850}"/>
              </a:ext>
            </a:extLst>
          </p:cNvPr>
          <p:cNvSpPr>
            <a:spLocks noGrp="1"/>
          </p:cNvSpPr>
          <p:nvPr>
            <p:ph idx="1"/>
          </p:nvPr>
        </p:nvSpPr>
        <p:spPr>
          <a:xfrm>
            <a:off x="515937" y="914399"/>
            <a:ext cx="11011693" cy="5262563"/>
          </a:xfrm>
        </p:spPr>
        <p:txBody>
          <a:bodyPr/>
          <a:lstStyle/>
          <a:p>
            <a:pPr lvl="2"/>
            <a:r>
              <a:rPr lang="fi-FI" sz="1600" dirty="0"/>
              <a:t>Jos ohjaajilla on syytä epäillä, että lapsi on käyttänyt päihdyttäviä aineita, otetaan lapselta virtsanäyte huumeseulaa varten tai lapsi puhallutetaan alkometrillä. Rajoituksen tarkoituksena on lapsen auttaminen. lapselle voidaan näin tarjota tarkoituksenmukaista hoitoa. Päätös postitetaan huoltajille, sosiaalityöntekijöille ja annetaan kirjallisesti lapselle. Lapsella ei ole päätökseen muutoksenhakuoikeutta. Oikeusturvakeinoina muistutus tai kantelu.</a:t>
            </a:r>
          </a:p>
          <a:p>
            <a:pPr marL="914400" lvl="2" indent="0">
              <a:buNone/>
            </a:pPr>
            <a:endParaRPr lang="fi-FI" sz="1600" dirty="0"/>
          </a:p>
          <a:p>
            <a:pPr marL="0" indent="0">
              <a:buNone/>
            </a:pPr>
            <a:r>
              <a:rPr lang="fi-FI" dirty="0"/>
              <a:t> </a:t>
            </a:r>
            <a:r>
              <a:rPr lang="fi-FI" sz="2000" b="1" dirty="0"/>
              <a:t>Omaisuuden, lähetysten ja tilojen tarkastaminen §67</a:t>
            </a:r>
          </a:p>
          <a:p>
            <a:pPr lvl="2"/>
            <a:r>
              <a:rPr lang="fi-FI" sz="1600" dirty="0"/>
              <a:t>Jos ohjaajilla on perusteltu syy epäillä, että lapsella on hallussaan esineitä tai aineita, jotka voivat vahingoittaa lasta tai toisia, päihteet tai jotka vaarantavat sijaishuollon tarkoituksen. Lapsen huone, omaisuus ja luottamuksellinen viesti voidaan tarkastaa. Viestiä ei tarkastuksessa lueta. Tarkastuksessa on mukana lapsi ja kaksi ohjaajaa. lapsella ei ole tästä muutoksenhakuoikeutta. Päätöksen menevät sosiaalityöntekijälle, lapselle ja vanhemmille kirjallisesti. Oikeusturvakeinoina on muistutus tai kantelu</a:t>
            </a:r>
          </a:p>
        </p:txBody>
      </p:sp>
    </p:spTree>
    <p:extLst>
      <p:ext uri="{BB962C8B-B14F-4D97-AF65-F5344CB8AC3E}">
        <p14:creationId xmlns:p14="http://schemas.microsoft.com/office/powerpoint/2010/main" val="4097177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B8154732-1BC6-43FD-B8E0-BD45815547CB}"/>
              </a:ext>
            </a:extLst>
          </p:cNvPr>
          <p:cNvSpPr>
            <a:spLocks noGrp="1"/>
          </p:cNvSpPr>
          <p:nvPr>
            <p:ph type="sldNum" sz="quarter" idx="10"/>
          </p:nvPr>
        </p:nvSpPr>
        <p:spPr/>
        <p:txBody>
          <a:bodyPr/>
          <a:lstStyle/>
          <a:p>
            <a:fld id="{039A4499-63C1-431E-92A3-482737D649C5}" type="slidenum">
              <a:rPr lang="fi-FI" smtClean="0"/>
              <a:pPr/>
              <a:t>27</a:t>
            </a:fld>
            <a:endParaRPr lang="fi-FI"/>
          </a:p>
        </p:txBody>
      </p:sp>
      <p:sp>
        <p:nvSpPr>
          <p:cNvPr id="3" name="Otsikko 2">
            <a:extLst>
              <a:ext uri="{FF2B5EF4-FFF2-40B4-BE49-F238E27FC236}">
                <a16:creationId xmlns:a16="http://schemas.microsoft.com/office/drawing/2014/main" id="{3BFDDEE1-7671-4445-9136-921DC584A12B}"/>
              </a:ext>
            </a:extLst>
          </p:cNvPr>
          <p:cNvSpPr>
            <a:spLocks noGrp="1"/>
          </p:cNvSpPr>
          <p:nvPr>
            <p:ph type="title"/>
          </p:nvPr>
        </p:nvSpPr>
        <p:spPr>
          <a:xfrm>
            <a:off x="515937" y="294481"/>
            <a:ext cx="11011693" cy="788595"/>
          </a:xfrm>
        </p:spPr>
        <p:txBody>
          <a:bodyPr/>
          <a:lstStyle/>
          <a:p>
            <a:r>
              <a:rPr lang="fi-FI" sz="2000"/>
              <a:t>Kiinnipitäminen §68</a:t>
            </a:r>
            <a:br>
              <a:rPr lang="fi-FI" sz="2000"/>
            </a:br>
            <a:endParaRPr lang="fi-FI" sz="2000"/>
          </a:p>
        </p:txBody>
      </p:sp>
      <p:sp>
        <p:nvSpPr>
          <p:cNvPr id="4" name="Sisällön paikkamerkki 3">
            <a:extLst>
              <a:ext uri="{FF2B5EF4-FFF2-40B4-BE49-F238E27FC236}">
                <a16:creationId xmlns:a16="http://schemas.microsoft.com/office/drawing/2014/main" id="{18EE23B0-16D6-47FD-9749-F51B6C7B45FA}"/>
              </a:ext>
            </a:extLst>
          </p:cNvPr>
          <p:cNvSpPr>
            <a:spLocks noGrp="1"/>
          </p:cNvSpPr>
          <p:nvPr>
            <p:ph idx="1"/>
          </p:nvPr>
        </p:nvSpPr>
        <p:spPr>
          <a:xfrm>
            <a:off x="515937" y="1083075"/>
            <a:ext cx="11011693" cy="4971495"/>
          </a:xfrm>
        </p:spPr>
        <p:txBody>
          <a:bodyPr/>
          <a:lstStyle/>
          <a:p>
            <a:pPr lvl="3"/>
            <a:r>
              <a:rPr lang="fi-FI" sz="1600" dirty="0"/>
              <a:t>Jos lapsi vahingoittaa itseään, toisia tai hän käyttäytyy sekavasti ja uhkaavasti, eikä lapsi rauhoitu muilla keinoin esimerkiksi puheella rauhoittamalla, on perusteet aloittaa kiinnipitäminen, jolloin lasta pidetään fyysisesti kiinni. Myös lapsen siirtäminen on kiinnipitäminen. Asiassa ei ole kuulemista tai mielipiteen selvittämistä. lapselle kerrottaan ennen kiinnipitoa, että hänet otetaan kiinnipitoon. Kiinnipitämisestä ei tehdä päätöstä, vaan selvitys, joka kirjataan Nappulan rajoituslomakkeelle tilastointia varten. Tieto tästä menee laitosjohtajalle, sekä kirjallinen selvitys </a:t>
            </a:r>
            <a:r>
              <a:rPr lang="fi-FI" sz="1600" dirty="0" err="1"/>
              <a:t>vastuusostt:lle</a:t>
            </a:r>
            <a:r>
              <a:rPr lang="fi-FI" sz="1600" dirty="0"/>
              <a:t>. Ilmoitus tehdään myös huoltajille. Oikeusturvakeinona on muistutus tai kantelu.</a:t>
            </a:r>
          </a:p>
          <a:p>
            <a:pPr lvl="3"/>
            <a:endParaRPr lang="fi-FI" sz="1600" dirty="0"/>
          </a:p>
          <a:p>
            <a:pPr lvl="3"/>
            <a:r>
              <a:rPr lang="fi-FI" sz="1600" dirty="0"/>
              <a:t>Kiinnipitotilanteessa huolehditaan lapsen ja muiden henkilöiden turvallisuudesta. Kiinnipito pyritään lopettamaan heti, kun siihen on mahdollisuus, eli tilanne on rauhoittunut. Jos kiinnipidossa on tullut vammoja, voidaan lapsi järjestää sairaanhoitajan/lääkärin tutkimuksiin. Tilanteen jälkeen tilanne käsitellään lapsen kanssa huolellisesti keskustelemalla.</a:t>
            </a:r>
          </a:p>
        </p:txBody>
      </p:sp>
    </p:spTree>
    <p:extLst>
      <p:ext uri="{BB962C8B-B14F-4D97-AF65-F5344CB8AC3E}">
        <p14:creationId xmlns:p14="http://schemas.microsoft.com/office/powerpoint/2010/main" val="3502514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02F0D64D-A9E3-4CCD-9C46-F867EFE39C72}"/>
              </a:ext>
            </a:extLst>
          </p:cNvPr>
          <p:cNvSpPr>
            <a:spLocks noGrp="1"/>
          </p:cNvSpPr>
          <p:nvPr>
            <p:ph type="sldNum" sz="quarter" idx="10"/>
          </p:nvPr>
        </p:nvSpPr>
        <p:spPr/>
        <p:txBody>
          <a:bodyPr/>
          <a:lstStyle/>
          <a:p>
            <a:fld id="{039A4499-63C1-431E-92A3-482737D649C5}" type="slidenum">
              <a:rPr lang="fi-FI" smtClean="0"/>
              <a:pPr/>
              <a:t>28</a:t>
            </a:fld>
            <a:endParaRPr lang="fi-FI"/>
          </a:p>
        </p:txBody>
      </p:sp>
      <p:sp>
        <p:nvSpPr>
          <p:cNvPr id="3" name="Otsikko 2">
            <a:extLst>
              <a:ext uri="{FF2B5EF4-FFF2-40B4-BE49-F238E27FC236}">
                <a16:creationId xmlns:a16="http://schemas.microsoft.com/office/drawing/2014/main" id="{0872FD1C-1241-465E-857B-C050D0B6FAE4}"/>
              </a:ext>
            </a:extLst>
          </p:cNvPr>
          <p:cNvSpPr>
            <a:spLocks noGrp="1"/>
          </p:cNvSpPr>
          <p:nvPr>
            <p:ph type="title"/>
          </p:nvPr>
        </p:nvSpPr>
        <p:spPr>
          <a:xfrm>
            <a:off x="515937" y="294481"/>
            <a:ext cx="11011693" cy="611041"/>
          </a:xfrm>
        </p:spPr>
        <p:txBody>
          <a:bodyPr/>
          <a:lstStyle/>
          <a:p>
            <a:r>
              <a:rPr lang="fi-FI" sz="2000"/>
              <a:t>Eristäminen §70</a:t>
            </a:r>
            <a:br>
              <a:rPr lang="fi-FI" sz="1600" b="0"/>
            </a:br>
            <a:br>
              <a:rPr lang="fi-FI" sz="1600" b="0"/>
            </a:br>
            <a:br>
              <a:rPr lang="fi-FI" sz="1600" b="0"/>
            </a:br>
            <a:br>
              <a:rPr lang="fi-FI" sz="1600" b="0"/>
            </a:br>
            <a:endParaRPr lang="fi-FI" sz="1600" b="0"/>
          </a:p>
        </p:txBody>
      </p:sp>
      <p:sp>
        <p:nvSpPr>
          <p:cNvPr id="4" name="Sisällön paikkamerkki 3">
            <a:extLst>
              <a:ext uri="{FF2B5EF4-FFF2-40B4-BE49-F238E27FC236}">
                <a16:creationId xmlns:a16="http://schemas.microsoft.com/office/drawing/2014/main" id="{A81AC3F0-AAAE-423B-A02C-E54035D8F528}"/>
              </a:ext>
            </a:extLst>
          </p:cNvPr>
          <p:cNvSpPr>
            <a:spLocks noGrp="1"/>
          </p:cNvSpPr>
          <p:nvPr>
            <p:ph idx="1"/>
          </p:nvPr>
        </p:nvSpPr>
        <p:spPr>
          <a:xfrm>
            <a:off x="515937" y="727969"/>
            <a:ext cx="11011693" cy="5448994"/>
          </a:xfrm>
        </p:spPr>
        <p:txBody>
          <a:bodyPr/>
          <a:lstStyle/>
          <a:p>
            <a:pPr lvl="3"/>
            <a:r>
              <a:rPr lang="fi-FI" sz="1600" dirty="0"/>
              <a:t>Eristäminen on aina viimesijainen toimenpide. Eristämisessä lapsi eristetään muista lapsista. Tarkoituksena suojella lasta omalta itseltään, sekä muita Karhulassa asuvia lapsia ja henkilökuntaa. Eristäminen tapahtuu, jos lapsi käyttäytyy sekavasti tai aggressiivisesti, jolloin hän vaarantaa itseään ja muita. Eristäminen kestää maksimissaan 12 tuntia. Jos eristämistä joudutaan jatkamaan, tulee lapselle tehdä lääkärintarkastus. Eristäminen ei voi jatkua yli 24 tuntia. lapsi menee rauhoittumishuoneeseen omissa vaatteissa. lapselle voidaan tehdä henkilöntarkastus. Aikuinen on aina läsnä ja valvoo eristämistä. Eristämisen jälkeen voi tarvittaessa käydä purkukeskustelu, joka käydään esimerkiksi sairaanhoitajan, psykologin tai lääkärin kanssa. Eristämisestä pidetään pöytäkirjaa ja lapsen tilannetta tarkastellaan ja kirjataan 15/30 minuutin välein.</a:t>
            </a:r>
          </a:p>
          <a:p>
            <a:pPr marL="1371600" lvl="3" indent="0">
              <a:buNone/>
            </a:pPr>
            <a:endParaRPr lang="fi-FI" sz="1600" dirty="0"/>
          </a:p>
          <a:p>
            <a:pPr lvl="3"/>
            <a:r>
              <a:rPr lang="fi-FI" sz="1600" dirty="0"/>
              <a:t>Eristämisestä tehdään kirjallinen päätös ja se postitetaan huoltajille ja vastuusosiaalityöntekijälle. lapsi saa myös oman kirjallisen päätöksen. Päätöksestä voi valittaa muutoksenhauilla hallinto-oikeuteen tai Oulun kaupungille. Ohjeet muutoksenhakuun löytyvät lapsen omakansiosta. </a:t>
            </a:r>
          </a:p>
          <a:p>
            <a:pPr lvl="3"/>
            <a:endParaRPr lang="fi-FI" sz="1600" dirty="0"/>
          </a:p>
          <a:p>
            <a:pPr marL="0" indent="0">
              <a:buNone/>
            </a:pPr>
            <a:endParaRPr lang="fi-FI" dirty="0"/>
          </a:p>
        </p:txBody>
      </p:sp>
    </p:spTree>
    <p:extLst>
      <p:ext uri="{BB962C8B-B14F-4D97-AF65-F5344CB8AC3E}">
        <p14:creationId xmlns:p14="http://schemas.microsoft.com/office/powerpoint/2010/main" val="2309426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F244983E-5CA4-4369-8EA8-7B64F9BE61D1}"/>
              </a:ext>
            </a:extLst>
          </p:cNvPr>
          <p:cNvSpPr>
            <a:spLocks noGrp="1"/>
          </p:cNvSpPr>
          <p:nvPr>
            <p:ph type="sldNum" sz="quarter" idx="10"/>
          </p:nvPr>
        </p:nvSpPr>
        <p:spPr/>
        <p:txBody>
          <a:bodyPr/>
          <a:lstStyle/>
          <a:p>
            <a:fld id="{039A4499-63C1-431E-92A3-482737D649C5}" type="slidenum">
              <a:rPr lang="fi-FI" smtClean="0"/>
              <a:pPr/>
              <a:t>29</a:t>
            </a:fld>
            <a:endParaRPr lang="fi-FI"/>
          </a:p>
        </p:txBody>
      </p:sp>
      <p:sp>
        <p:nvSpPr>
          <p:cNvPr id="3" name="Otsikko 2">
            <a:extLst>
              <a:ext uri="{FF2B5EF4-FFF2-40B4-BE49-F238E27FC236}">
                <a16:creationId xmlns:a16="http://schemas.microsoft.com/office/drawing/2014/main" id="{E05D6C44-451B-4A94-918F-3B6B9668F50A}"/>
              </a:ext>
            </a:extLst>
          </p:cNvPr>
          <p:cNvSpPr>
            <a:spLocks noGrp="1"/>
          </p:cNvSpPr>
          <p:nvPr>
            <p:ph type="title"/>
          </p:nvPr>
        </p:nvSpPr>
        <p:spPr>
          <a:xfrm>
            <a:off x="515937" y="559293"/>
            <a:ext cx="11011693" cy="470517"/>
          </a:xfrm>
        </p:spPr>
        <p:txBody>
          <a:bodyPr/>
          <a:lstStyle/>
          <a:p>
            <a:r>
              <a:rPr lang="fi-FI" sz="2000" dirty="0"/>
              <a:t>Luvattomasti laitoksesta poistuneen lapsen palauttaminen §69a</a:t>
            </a:r>
            <a:br>
              <a:rPr lang="fi-FI" sz="2000" dirty="0"/>
            </a:br>
            <a:endParaRPr lang="fi-FI" sz="2000" dirty="0"/>
          </a:p>
        </p:txBody>
      </p:sp>
      <p:sp>
        <p:nvSpPr>
          <p:cNvPr id="4" name="Sisällön paikkamerkki 3">
            <a:extLst>
              <a:ext uri="{FF2B5EF4-FFF2-40B4-BE49-F238E27FC236}">
                <a16:creationId xmlns:a16="http://schemas.microsoft.com/office/drawing/2014/main" id="{EA336719-0CED-42A7-A3AF-68F7C31FF08C}"/>
              </a:ext>
            </a:extLst>
          </p:cNvPr>
          <p:cNvSpPr>
            <a:spLocks noGrp="1"/>
          </p:cNvSpPr>
          <p:nvPr>
            <p:ph idx="1"/>
          </p:nvPr>
        </p:nvSpPr>
        <p:spPr>
          <a:xfrm>
            <a:off x="515937" y="1216241"/>
            <a:ext cx="11011693" cy="4475899"/>
          </a:xfrm>
        </p:spPr>
        <p:txBody>
          <a:bodyPr vert="horz" lIns="91440" tIns="45720" rIns="91440" bIns="45720" rtlCol="0" anchor="t">
            <a:noAutofit/>
          </a:bodyPr>
          <a:lstStyle/>
          <a:p>
            <a:r>
              <a:rPr lang="fi-FI" sz="2000" dirty="0"/>
              <a:t>Lapsen asioista vastaava sosiaalityöntekijä tekee asiasta päätöksen. Jos tilanne on kiireellinen, päätöksen voi tehdä laitoksen johtaja tai hänen nimeämä henkilökuntaan kuuluva työntekijä. Poistumisesta ilmoitetaan huoltajille ja vastuusosiaalityöntekijälle. Sosiaalityöntekijä päättää kuinka lapsi palautetaan yksikköön.</a:t>
            </a:r>
          </a:p>
          <a:p>
            <a:r>
              <a:rPr lang="fi-FI" sz="2000" dirty="0"/>
              <a:t>Rajoitustoimenpiteistä on keskusteltu Karhulaan sijoitettujen lasten kanssa ja he ovat tuoneet esille, että ovat tietoisia minkälaisia rajoitustoimenpiteitä voidaan käyttää, minkälaisissa tilanteissa niitä voidaan käyttää ja mitä ne sisältävät.</a:t>
            </a:r>
          </a:p>
          <a:p>
            <a:pPr marL="0" indent="0">
              <a:buNone/>
            </a:pPr>
            <a:r>
              <a:rPr lang="fi-FI" sz="1800" b="0" i="1" u="none" strike="noStrike" dirty="0">
                <a:effectLst/>
              </a:rPr>
              <a:t>	"Teidän pitäisi käydä asia sillä hetkellä läpi, eikä </a:t>
            </a:r>
            <a:r>
              <a:rPr lang="fi-FI" sz="1800" b="0" i="1" u="none" strike="noStrike" dirty="0" err="1">
                <a:effectLst/>
              </a:rPr>
              <a:t>tehä</a:t>
            </a:r>
            <a:r>
              <a:rPr lang="fi-FI" sz="1800" b="0" i="1" u="none" strike="noStrike" dirty="0">
                <a:effectLst/>
              </a:rPr>
              <a:t> rajoitustoimenpidettä. Jostain todella tyhmästä asiasta 	keskusteleminen on todella turhaa ellei se lapsi </a:t>
            </a:r>
            <a:r>
              <a:rPr lang="fi-FI" sz="1800" b="0" i="1" u="none" strike="noStrike" dirty="0" err="1">
                <a:effectLst/>
              </a:rPr>
              <a:t>ite</a:t>
            </a:r>
            <a:r>
              <a:rPr lang="fi-FI" sz="1800" b="0" i="1" u="none" strike="noStrike" dirty="0">
                <a:effectLst/>
              </a:rPr>
              <a:t> halua."</a:t>
            </a:r>
            <a:endParaRPr lang="fi-FI" sz="1800" i="1" dirty="0"/>
          </a:p>
          <a:p>
            <a:pPr marL="0" indent="0">
              <a:buNone/>
            </a:pPr>
            <a:endParaRPr lang="fi-FI" dirty="0"/>
          </a:p>
        </p:txBody>
      </p:sp>
    </p:spTree>
    <p:extLst>
      <p:ext uri="{BB962C8B-B14F-4D97-AF65-F5344CB8AC3E}">
        <p14:creationId xmlns:p14="http://schemas.microsoft.com/office/powerpoint/2010/main" val="3545995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D809FD4C-9C9B-49B3-9BC3-599B542BBD17}"/>
              </a:ext>
            </a:extLst>
          </p:cNvPr>
          <p:cNvSpPr>
            <a:spLocks noGrp="1"/>
          </p:cNvSpPr>
          <p:nvPr>
            <p:ph type="sldNum" sz="quarter" idx="10"/>
          </p:nvPr>
        </p:nvSpPr>
        <p:spPr/>
        <p:txBody>
          <a:bodyPr/>
          <a:lstStyle/>
          <a:p>
            <a:fld id="{039A4499-63C1-431E-92A3-482737D649C5}" type="slidenum">
              <a:rPr lang="fi-FI" smtClean="0"/>
              <a:pPr/>
              <a:t>30</a:t>
            </a:fld>
            <a:endParaRPr lang="fi-FI"/>
          </a:p>
        </p:txBody>
      </p:sp>
      <p:sp>
        <p:nvSpPr>
          <p:cNvPr id="3" name="Otsikko 2">
            <a:extLst>
              <a:ext uri="{FF2B5EF4-FFF2-40B4-BE49-F238E27FC236}">
                <a16:creationId xmlns:a16="http://schemas.microsoft.com/office/drawing/2014/main" id="{101FA780-A923-4CF5-9F5A-603DAD99FBFF}"/>
              </a:ext>
            </a:extLst>
          </p:cNvPr>
          <p:cNvSpPr>
            <a:spLocks noGrp="1"/>
          </p:cNvSpPr>
          <p:nvPr>
            <p:ph type="title"/>
          </p:nvPr>
        </p:nvSpPr>
        <p:spPr>
          <a:xfrm>
            <a:off x="515937" y="294481"/>
            <a:ext cx="11011693" cy="871379"/>
          </a:xfrm>
        </p:spPr>
        <p:txBody>
          <a:bodyPr/>
          <a:lstStyle/>
          <a:p>
            <a:r>
              <a:rPr lang="fi-FI" dirty="0"/>
              <a:t>Työskentely rajoitustoimenpiteen aikana ja jälkeen</a:t>
            </a:r>
          </a:p>
        </p:txBody>
      </p:sp>
      <p:sp>
        <p:nvSpPr>
          <p:cNvPr id="4" name="Sisällön paikkamerkki 3">
            <a:extLst>
              <a:ext uri="{FF2B5EF4-FFF2-40B4-BE49-F238E27FC236}">
                <a16:creationId xmlns:a16="http://schemas.microsoft.com/office/drawing/2014/main" id="{9EE8B2BB-BE3A-406E-9CC9-A303F948DB81}"/>
              </a:ext>
            </a:extLst>
          </p:cNvPr>
          <p:cNvSpPr>
            <a:spLocks noGrp="1"/>
          </p:cNvSpPr>
          <p:nvPr>
            <p:ph idx="1"/>
          </p:nvPr>
        </p:nvSpPr>
        <p:spPr>
          <a:xfrm>
            <a:off x="304801" y="1734532"/>
            <a:ext cx="11222830" cy="4442430"/>
          </a:xfrm>
        </p:spPr>
        <p:txBody>
          <a:bodyPr/>
          <a:lstStyle/>
          <a:p>
            <a:pPr marL="285750" indent="-285750">
              <a:lnSpc>
                <a:spcPct val="100000"/>
              </a:lnSpc>
            </a:pPr>
            <a:r>
              <a:rPr lang="fi-FI" sz="2000" dirty="0"/>
              <a:t>Aina rajoitustoimeenpiteen jälkeen käsitellään tapahtunut tilanne. Mikä johti tilanteeseen ja miten sen voisi tulevaisuudessa välttää ja päivitetään hoito- ja kasvatussuunnitelma tältä osin. lapsi saa häneen kohdistuneesta rajoitustoimeenpiteestä kirjallisen päätöksen, johon kirjataan rajoituksen kesto, niihin johtaneet tapahtumat, sekä lapsen oma mielipide tapahtumista ja rajoituksesta.</a:t>
            </a:r>
          </a:p>
          <a:p>
            <a:pPr>
              <a:lnSpc>
                <a:spcPct val="100000"/>
              </a:lnSpc>
            </a:pPr>
            <a:r>
              <a:rPr lang="fi-FI" sz="2000" dirty="0">
                <a:effectLst/>
                <a:ea typeface="Calibri" panose="020F0502020204030204" pitchFamily="34" charset="0"/>
              </a:rPr>
              <a:t>Rajoituspäätöstä arvioidaan onko perusteita ja päätös voidaan aikaisemmin keskeyttää tai lieventää. Osa lapsista kokee, että ikinä ei ole tapahtunut tilannetta, että päätös oli aikaisemmin päättynyt tai lieventynyt. Tätä pohdittu, että tiedostaako lapset mitä asioita esimerkiksi heiltä vaaditaan jotta päätös voitaisiin lieventää. </a:t>
            </a:r>
            <a:r>
              <a:rPr lang="fi-FI" sz="2000" dirty="0">
                <a:ea typeface="Calibri" panose="020F0502020204030204" pitchFamily="34" charset="0"/>
              </a:rPr>
              <a:t>L</a:t>
            </a:r>
            <a:r>
              <a:rPr lang="fi-FI" sz="2000" dirty="0">
                <a:effectLst/>
                <a:ea typeface="Calibri" panose="020F0502020204030204" pitchFamily="34" charset="0"/>
              </a:rPr>
              <a:t>apset toivovat, että kun rajoitus käydään läpi niin olisi ihan konkreettisesti avattu niitä tavoitteita mitä häneltä odotetaan ja jos on kuukauden kestävä rajoitus, että millä aikavälillä sitä arvioidaan. Osalla odottaminen voi olla haastavaa kun ei tiedä, että onko arviointi päivän, viikon, parin tai kolmen viikon kestävä.</a:t>
            </a:r>
          </a:p>
          <a:p>
            <a:pPr marL="0" indent="0">
              <a:buNone/>
            </a:pPr>
            <a:endParaRPr lang="fi-FI" dirty="0"/>
          </a:p>
        </p:txBody>
      </p:sp>
    </p:spTree>
    <p:extLst>
      <p:ext uri="{BB962C8B-B14F-4D97-AF65-F5344CB8AC3E}">
        <p14:creationId xmlns:p14="http://schemas.microsoft.com/office/powerpoint/2010/main" val="28560713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numeron paikkamerkki 1">
            <a:extLst>
              <a:ext uri="{FF2B5EF4-FFF2-40B4-BE49-F238E27FC236}">
                <a16:creationId xmlns:a16="http://schemas.microsoft.com/office/drawing/2014/main" id="{1D853B64-1183-744C-1DDE-340852DAE81E}"/>
              </a:ext>
            </a:extLst>
          </p:cNvPr>
          <p:cNvSpPr>
            <a:spLocks noGrp="1"/>
          </p:cNvSpPr>
          <p:nvPr>
            <p:ph type="sldNum" sz="quarter" idx="10"/>
          </p:nvPr>
        </p:nvSpPr>
        <p:spPr/>
        <p:txBody>
          <a:bodyPr/>
          <a:lstStyle/>
          <a:p>
            <a:fld id="{039A4499-63C1-431E-92A3-482737D649C5}" type="slidenum">
              <a:rPr lang="fi-FI" smtClean="0"/>
              <a:pPr/>
              <a:t>31</a:t>
            </a:fld>
            <a:endParaRPr lang="fi-FI"/>
          </a:p>
        </p:txBody>
      </p:sp>
      <p:sp>
        <p:nvSpPr>
          <p:cNvPr id="3" name="Otsikko 2">
            <a:extLst>
              <a:ext uri="{FF2B5EF4-FFF2-40B4-BE49-F238E27FC236}">
                <a16:creationId xmlns:a16="http://schemas.microsoft.com/office/drawing/2014/main" id="{1A6CCEF4-6E85-A89E-2CDA-CF9F36B3B8D7}"/>
              </a:ext>
            </a:extLst>
          </p:cNvPr>
          <p:cNvSpPr>
            <a:spLocks noGrp="1"/>
          </p:cNvSpPr>
          <p:nvPr>
            <p:ph type="title"/>
          </p:nvPr>
        </p:nvSpPr>
        <p:spPr>
          <a:xfrm>
            <a:off x="515937" y="294481"/>
            <a:ext cx="11011693" cy="1194954"/>
          </a:xfrm>
        </p:spPr>
        <p:txBody>
          <a:bodyPr/>
          <a:lstStyle/>
          <a:p>
            <a:r>
              <a:rPr lang="fi-FI" dirty="0"/>
              <a:t>Työskentely rajoitustoimenpiteen aikana ja sen jälkeen</a:t>
            </a:r>
          </a:p>
        </p:txBody>
      </p:sp>
      <p:sp>
        <p:nvSpPr>
          <p:cNvPr id="4" name="Sisällön paikkamerkki 3">
            <a:extLst>
              <a:ext uri="{FF2B5EF4-FFF2-40B4-BE49-F238E27FC236}">
                <a16:creationId xmlns:a16="http://schemas.microsoft.com/office/drawing/2014/main" id="{9D4BEAEE-DD01-7F00-EB0E-CF84E4DF431B}"/>
              </a:ext>
            </a:extLst>
          </p:cNvPr>
          <p:cNvSpPr>
            <a:spLocks noGrp="1"/>
          </p:cNvSpPr>
          <p:nvPr>
            <p:ph idx="1"/>
          </p:nvPr>
        </p:nvSpPr>
        <p:spPr>
          <a:xfrm>
            <a:off x="515937" y="923827"/>
            <a:ext cx="11011693" cy="5363851"/>
          </a:xfrm>
        </p:spPr>
        <p:txBody>
          <a:bodyPr/>
          <a:lstStyle/>
          <a:p>
            <a:pPr marL="0" indent="0">
              <a:lnSpc>
                <a:spcPct val="100000"/>
              </a:lnSpc>
              <a:buNone/>
            </a:pPr>
            <a:endParaRPr lang="fi-FI" sz="2800" dirty="0"/>
          </a:p>
          <a:p>
            <a:pPr marL="285750" indent="-285750">
              <a:lnSpc>
                <a:spcPct val="100000"/>
              </a:lnSpc>
            </a:pPr>
            <a:r>
              <a:rPr lang="fi-FI" sz="2400" dirty="0"/>
              <a:t>Rajoitustoimenpiteistä menee tieto omille huoltajille, sekä sosiaalityöntekijöille.</a:t>
            </a:r>
          </a:p>
          <a:p>
            <a:pPr marL="285750" indent="-285750">
              <a:lnSpc>
                <a:spcPct val="100000"/>
              </a:lnSpc>
            </a:pPr>
            <a:r>
              <a:rPr lang="fi-FI" sz="2400" dirty="0"/>
              <a:t>Rajoitustoimenpidettä arvioidaan päivittäin vuoronvaihtoraportilla ja viikoittain työyhteisön tiimissä</a:t>
            </a:r>
          </a:p>
          <a:p>
            <a:pPr marL="285750" indent="-285750">
              <a:lnSpc>
                <a:spcPct val="100000"/>
              </a:lnSpc>
            </a:pPr>
            <a:r>
              <a:rPr lang="fi-FI" dirty="0"/>
              <a:t>Hoito- ja kasvatussuunnitelma päivitetään rajoituksia käytettäessä, omaohjaatyöskentelyä tiivistetään esim. päihdetyöskentelypaketin käyttöönotto lapsen kanssa.</a:t>
            </a:r>
            <a:endParaRPr lang="fi-FI" sz="2400" dirty="0"/>
          </a:p>
          <a:p>
            <a:pPr marL="285750" indent="-285750">
              <a:lnSpc>
                <a:spcPct val="100000"/>
              </a:lnSpc>
            </a:pPr>
            <a:r>
              <a:rPr lang="fi-FI" sz="2400" dirty="0"/>
              <a:t>lapset ovat kokeneet nykyiset rajoitustoimenpiteiden toimintatavat hyväksi. Tilanne käydään jälkeenpäin läpi keskustellen lapsen kanssa ja rajoitustoimenpiteestä kirjataan arvio, joka lähetetään sosiaalityöntekijälle.</a:t>
            </a:r>
          </a:p>
          <a:p>
            <a:pPr marL="0" indent="0">
              <a:lnSpc>
                <a:spcPct val="100000"/>
              </a:lnSpc>
              <a:buNone/>
            </a:pPr>
            <a:r>
              <a:rPr lang="fi-FI" sz="2000" dirty="0">
                <a:solidFill>
                  <a:srgbClr val="4D4D4D"/>
                </a:solidFill>
                <a:latin typeface="Segoe UI" panose="020B0502040204020203" pitchFamily="34" charset="0"/>
                <a:ea typeface="Times New Roman" panose="02020603050405020304" pitchFamily="18" charset="0"/>
              </a:rPr>
              <a:t>	</a:t>
            </a:r>
            <a:r>
              <a:rPr lang="fi-FI" sz="2000" i="1" dirty="0">
                <a:effectLst/>
                <a:ea typeface="Times New Roman" panose="02020603050405020304" pitchFamily="18" charset="0"/>
              </a:rPr>
              <a:t>"on toimittu niin kuin pitääkin”</a:t>
            </a:r>
            <a:endParaRPr lang="fi-FI" sz="2000" i="1" dirty="0"/>
          </a:p>
          <a:p>
            <a:endParaRPr lang="fi-FI" dirty="0"/>
          </a:p>
        </p:txBody>
      </p:sp>
    </p:spTree>
    <p:extLst>
      <p:ext uri="{BB962C8B-B14F-4D97-AF65-F5344CB8AC3E}">
        <p14:creationId xmlns:p14="http://schemas.microsoft.com/office/powerpoint/2010/main" val="2129632482"/>
      </p:ext>
    </p:extLst>
  </p:cSld>
  <p:clrMapOvr>
    <a:masterClrMapping/>
  </p:clrMapOvr>
</p:sld>
</file>

<file path=ppt/theme/theme1.xml><?xml version="1.0" encoding="utf-8"?>
<a:theme xmlns:a="http://schemas.openxmlformats.org/drawingml/2006/main" name="Office-teema">
  <a:themeElements>
    <a:clrScheme name="Hoivatie">
      <a:dk1>
        <a:srgbClr val="000000"/>
      </a:dk1>
      <a:lt1>
        <a:srgbClr val="FFFFFF"/>
      </a:lt1>
      <a:dk2>
        <a:srgbClr val="878C91"/>
      </a:dk2>
      <a:lt2>
        <a:srgbClr val="E6E6E6"/>
      </a:lt2>
      <a:accent1>
        <a:srgbClr val="E61F00"/>
      </a:accent1>
      <a:accent2>
        <a:srgbClr val="1C329C"/>
      </a:accent2>
      <a:accent3>
        <a:srgbClr val="6EAABE"/>
      </a:accent3>
      <a:accent4>
        <a:srgbClr val="B3D3C9"/>
      </a:accent4>
      <a:accent5>
        <a:srgbClr val="EDF1C6"/>
      </a:accent5>
      <a:accent6>
        <a:srgbClr val="B72818"/>
      </a:accent6>
      <a:hlink>
        <a:srgbClr val="0563C1"/>
      </a:hlink>
      <a:folHlink>
        <a:srgbClr val="954F72"/>
      </a:folHlink>
    </a:clrScheme>
    <a:fontScheme name="Hoivatie">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oivatie_ppt" id="{708100D8-543A-40B9-A225-D4E5DFFE08B7}" vid="{4989330B-6EA8-426B-B7C2-BF3662E82EC6}"/>
    </a:ext>
  </a:extLst>
</a:theme>
</file>

<file path=ppt/theme/theme2.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c6771545-ec6b-480b-b72f-df14b4af846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Asiakirja" ma:contentTypeID="0x0101005D25BC9BA374954E8C23810D1C73F67D" ma:contentTypeVersion="17" ma:contentTypeDescription="Luo uusi asiakirja." ma:contentTypeScope="" ma:versionID="5ba021e3eea8b3f928d875aaad3b95d1">
  <xsd:schema xmlns:xsd="http://www.w3.org/2001/XMLSchema" xmlns:xs="http://www.w3.org/2001/XMLSchema" xmlns:p="http://schemas.microsoft.com/office/2006/metadata/properties" xmlns:ns3="c6771545-ec6b-480b-b72f-df14b4af846c" xmlns:ns4="f29ae23c-b20d-4fa5-b5d9-66f86803434f" targetNamespace="http://schemas.microsoft.com/office/2006/metadata/properties" ma:root="true" ma:fieldsID="e37f17fb053dadaba0b3b659dabf2a3f" ns3:_="" ns4:_="">
    <xsd:import namespace="c6771545-ec6b-480b-b72f-df14b4af846c"/>
    <xsd:import namespace="f29ae23c-b20d-4fa5-b5d9-66f86803434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_activity" minOccurs="0"/>
                <xsd:element ref="ns3:MediaServiceLocation"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771545-ec6b-480b-b72f-df14b4af84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_activity" ma:index="20" nillable="true" ma:displayName="_activity" ma:hidden="true" ma:internalName="_activity">
      <xsd:simpleType>
        <xsd:restriction base="dms:Note"/>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ystemTags" ma:index="23" nillable="true" ma:displayName="MediaServiceSystemTags" ma:hidden="true" ma:internalName="MediaServiceSystemTags" ma:readOnly="true">
      <xsd:simpleType>
        <xsd:restriction base="dms:Not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29ae23c-b20d-4fa5-b5d9-66f86803434f" elementFormDefault="qualified">
    <xsd:import namespace="http://schemas.microsoft.com/office/2006/documentManagement/types"/>
    <xsd:import namespace="http://schemas.microsoft.com/office/infopath/2007/PartnerControls"/>
    <xsd:element name="SharedWithUsers" ma:index="10"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Jakamisen tiedot" ma:internalName="SharedWithDetails" ma:readOnly="true">
      <xsd:simpleType>
        <xsd:restriction base="dms:Note">
          <xsd:maxLength value="255"/>
        </xsd:restriction>
      </xsd:simpleType>
    </xsd:element>
    <xsd:element name="SharingHintHash" ma:index="12" nillable="true" ma:displayName="Jakamisvihjeen hajautus"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EDC116-4C66-48DB-A7AF-B020DA56D2F7}">
  <ds:schemaRefs>
    <ds:schemaRef ds:uri="http://schemas.microsoft.com/sharepoint/v3/contenttype/forms"/>
  </ds:schemaRefs>
</ds:datastoreItem>
</file>

<file path=customXml/itemProps2.xml><?xml version="1.0" encoding="utf-8"?>
<ds:datastoreItem xmlns:ds="http://schemas.openxmlformats.org/officeDocument/2006/customXml" ds:itemID="{95C6C5F5-CB82-447E-8DFF-C53CC21E250A}">
  <ds:schemaRefs>
    <ds:schemaRef ds:uri="http://schemas.microsoft.com/office/2006/metadata/properties"/>
    <ds:schemaRef ds:uri="http://purl.org/dc/terms/"/>
    <ds:schemaRef ds:uri="http://purl.org/dc/dcmitype/"/>
    <ds:schemaRef ds:uri="http://www.w3.org/XML/1998/namespace"/>
    <ds:schemaRef ds:uri="c6771545-ec6b-480b-b72f-df14b4af846c"/>
    <ds:schemaRef ds:uri="http://schemas.microsoft.com/office/2006/documentManagement/types"/>
    <ds:schemaRef ds:uri="f29ae23c-b20d-4fa5-b5d9-66f86803434f"/>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7FAD51E8-E15D-467D-8543-8559E56EFD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771545-ec6b-480b-b72f-df14b4af846c"/>
    <ds:schemaRef ds:uri="f29ae23c-b20d-4fa5-b5d9-66f8680343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Office-teema</Template>
  <TotalTime>122</TotalTime>
  <Words>2968</Words>
  <Application>Microsoft Office PowerPoint</Application>
  <PresentationFormat>Laajakuva</PresentationFormat>
  <Paragraphs>186</Paragraphs>
  <Slides>31</Slides>
  <Notes>1</Notes>
  <HiddenSlides>0</HiddenSlides>
  <MMClips>0</MMClips>
  <ScaleCrop>false</ScaleCrop>
  <HeadingPairs>
    <vt:vector size="6" baseType="variant">
      <vt:variant>
        <vt:lpstr>Käytetyt fontit</vt:lpstr>
      </vt:variant>
      <vt:variant>
        <vt:i4>6</vt:i4>
      </vt:variant>
      <vt:variant>
        <vt:lpstr>Teema</vt:lpstr>
      </vt:variant>
      <vt:variant>
        <vt:i4>1</vt:i4>
      </vt:variant>
      <vt:variant>
        <vt:lpstr>Dian otsikot</vt:lpstr>
      </vt:variant>
      <vt:variant>
        <vt:i4>31</vt:i4>
      </vt:variant>
    </vt:vector>
  </HeadingPairs>
  <TitlesOfParts>
    <vt:vector size="38" baseType="lpstr">
      <vt:lpstr>Arial</vt:lpstr>
      <vt:lpstr>Calibri</vt:lpstr>
      <vt:lpstr>Palatino Linotype</vt:lpstr>
      <vt:lpstr>Segoe UI</vt:lpstr>
      <vt:lpstr>Times New Roman</vt:lpstr>
      <vt:lpstr>Verdana</vt:lpstr>
      <vt:lpstr>Office-teema</vt:lpstr>
      <vt:lpstr>Hyvää kohtelua koskeva suunnitelma Karhula 01/2021 päivitetty 30.07.2024</vt:lpstr>
      <vt:lpstr>Mikä on hyvää kohtelua koskeva suunnitelma?</vt:lpstr>
      <vt:lpstr>Millaista on hyvä kohtelu?</vt:lpstr>
      <vt:lpstr>PowerPoint-esitys</vt:lpstr>
      <vt:lpstr>PowerPoint-esitys</vt:lpstr>
      <vt:lpstr>Lapsen hyvä huolenpito  Laki lapsen huollosta ja tapaamisoikeudesta 1 §</vt:lpstr>
      <vt:lpstr>Mitä tarkoittaa itsemääräämisoikeus?</vt:lpstr>
      <vt:lpstr>Mitä itsemääräämisoikeus tarkoittaa Karhulaan sijoitettujen lasten mielestä?</vt:lpstr>
      <vt:lpstr>Miten lapset voivat vaikuttaa asioihin ja miten heitä tuetaan siihen?</vt:lpstr>
      <vt:lpstr>Muut mahdolliset vaikuttamisen tavat:</vt:lpstr>
      <vt:lpstr>Oikeusturva-asiat</vt:lpstr>
      <vt:lpstr>Karhulan toimintakäytännöt/tavat/säännöt</vt:lpstr>
      <vt:lpstr>PowerPoint-esitys</vt:lpstr>
      <vt:lpstr>PowerPoint-esitys</vt:lpstr>
      <vt:lpstr>PowerPoint-esitys</vt:lpstr>
      <vt:lpstr>PowerPoint-esitys</vt:lpstr>
      <vt:lpstr>PowerPoint-esitys</vt:lpstr>
      <vt:lpstr>Turvallisuus</vt:lpstr>
      <vt:lpstr>Turvallisuus</vt:lpstr>
      <vt:lpstr>PowerPoint-esitys</vt:lpstr>
      <vt:lpstr>PowerPoint-esitys</vt:lpstr>
      <vt:lpstr>Rajoitustoimenpiteet ja niiden käyttö</vt:lpstr>
      <vt:lpstr> Liikkumisvapauden rajoittaminen § 69– LVR</vt:lpstr>
      <vt:lpstr> Hetkellinen aineiden ja esineiden haltuunotto</vt:lpstr>
      <vt:lpstr> Henkilöntarkastus §66</vt:lpstr>
      <vt:lpstr> Henkilönkatsastus § 66a (näytteet ja puhallutus) </vt:lpstr>
      <vt:lpstr>Kiinnipitäminen §68 </vt:lpstr>
      <vt:lpstr>Eristäminen §70    </vt:lpstr>
      <vt:lpstr>Luvattomasti laitoksesta poistuneen lapsen palauttaminen §69a </vt:lpstr>
      <vt:lpstr>Työskentely rajoitustoimenpiteen aikana ja jälkeen</vt:lpstr>
      <vt:lpstr>Työskentely rajoitustoimenpiteen aikana ja sen jälkeen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2021-10-05T07:16:40Z</dcterms:created>
  <dc:creator>Jarno Kinnunen</dc:creator>
  <cp:lastModifiedBy>Laakkonen Kaarlo</cp:lastModifiedBy>
  <dcterms:modified xsi:type="dcterms:W3CDTF">2024-08-21T07:17:44Z</dcterms:modified>
  <cp:revision>18</cp:revision>
  <dc:title>Presentaation otsikko</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0x0101005D25BC9BA374954E8C23810D1C73F67D</vt:lpwstr>
  </property>
</Properties>
</file>