
<file path=[Content_Types].xml><?xml version="1.0" encoding="utf-8"?>
<Types xmlns="http://schemas.openxmlformats.org/package/2006/content-types">
  <Default ContentType="image/jpeg" Extension="jpeg"/>
  <Default ContentType="image/jpeg" Extension="jp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ms-powerpoint.revisioninfo+xml" PartName="/ppt/revisionInfo.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147474224" r:id="rId2"/>
    <p:sldId id="2147474225" r:id="rId3"/>
    <p:sldId id="2147474226" r:id="rId4"/>
    <p:sldId id="2147474227" r:id="rId5"/>
    <p:sldId id="2147474228" r:id="rId6"/>
    <p:sldId id="2147474237" r:id="rId7"/>
    <p:sldId id="2147474230" r:id="rId8"/>
    <p:sldId id="2147474231" r:id="rId9"/>
    <p:sldId id="2147474265" r:id="rId10"/>
    <p:sldId id="2147474232" r:id="rId11"/>
    <p:sldId id="2147474233" r:id="rId12"/>
    <p:sldId id="2147474260" r:id="rId13"/>
    <p:sldId id="2147474261" r:id="rId14"/>
    <p:sldId id="2147474262" r:id="rId15"/>
    <p:sldId id="2147474263" r:id="rId16"/>
    <p:sldId id="2147474253" r:id="rId17"/>
    <p:sldId id="2147474254" r:id="rId18"/>
    <p:sldId id="2147474234" r:id="rId19"/>
    <p:sldId id="2147474255" r:id="rId20"/>
    <p:sldId id="2147474252" r:id="rId21"/>
    <p:sldId id="2147474264" r:id="rId22"/>
    <p:sldId id="2147474235" r:id="rId23"/>
    <p:sldId id="2147474244" r:id="rId24"/>
    <p:sldId id="2147474256" r:id="rId25"/>
    <p:sldId id="2147474239" r:id="rId26"/>
    <p:sldId id="2147474242" r:id="rId27"/>
    <p:sldId id="2147474245" r:id="rId28"/>
    <p:sldId id="2147474246" r:id="rId29"/>
    <p:sldId id="2147474259" r:id="rId30"/>
    <p:sldId id="2147474247" r:id="rId31"/>
    <p:sldId id="2147474249" r:id="rId32"/>
    <p:sldId id="2147474258" r:id="rId33"/>
    <p:sldId id="2147474257" r:id="rId34"/>
    <p:sldId id="2147474248" r:id="rId35"/>
    <p:sldId id="2147474250" r:id="rId36"/>
    <p:sldId id="2147474251" r:id="rId37"/>
  </p:sldIdLst>
  <p:sldSz cx="12192000" cy="6858000"/>
  <p:notesSz cx="6886575" cy="10018713"/>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6493" dt="2026-09-30T07:25:12.676"/>
    <p1510:client id="{D39A1B41-0AFC-A53C-CD20-6BB46FC20D1A}" v="108" dt="2026-09-30T07:36:41.521"/>
  </p1510:revLst>
</p1510:revInfo>
</file>

<file path=ppt/tableStyles.xml><?xml version="1.0" encoding="utf-8"?>
<a:tblStyleLst xmlns:a="http://schemas.openxmlformats.org/drawingml/2006/main" def="{5C22544A-7EE6-4342-B048-85BDC9FD1C3A}">
  <a:tblStyle styleId="{5C22544A-7EE6-4342-B048-85BDC9FD1C3A}" styleName="Normaali tyyli 2 - Korostu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69" autoAdjust="0"/>
    <p:restoredTop sz="94660"/>
  </p:normalViewPr>
  <p:slideViewPr>
    <p:cSldViewPr snapToGrid="0">
      <p:cViewPr varScale="1">
        <p:scale>
          <a:sx n="157" d="100"/>
          <a:sy n="157" d="100"/>
        </p:scale>
        <p:origin x="486" y="13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9.xml" Type="http://schemas.openxmlformats.org/officeDocument/2006/relationships/slide"/><Relationship Id="rId11" Target="slides/slide10.xml" Type="http://schemas.openxmlformats.org/officeDocument/2006/relationships/slide"/><Relationship Id="rId12" Target="slides/slide11.xml" Type="http://schemas.openxmlformats.org/officeDocument/2006/relationships/slide"/><Relationship Id="rId13" Target="slides/slide12.xml" Type="http://schemas.openxmlformats.org/officeDocument/2006/relationships/slide"/><Relationship Id="rId14" Target="slides/slide13.xml" Type="http://schemas.openxmlformats.org/officeDocument/2006/relationships/slide"/><Relationship Id="rId15" Target="slides/slide14.xml" Type="http://schemas.openxmlformats.org/officeDocument/2006/relationships/slide"/><Relationship Id="rId16" Target="slides/slide15.xml" Type="http://schemas.openxmlformats.org/officeDocument/2006/relationships/slide"/><Relationship Id="rId17" Target="slides/slide16.xml" Type="http://schemas.openxmlformats.org/officeDocument/2006/relationships/slide"/><Relationship Id="rId18" Target="slides/slide17.xml" Type="http://schemas.openxmlformats.org/officeDocument/2006/relationships/slide"/><Relationship Id="rId19" Target="slides/slide18.xml" Type="http://schemas.openxmlformats.org/officeDocument/2006/relationships/slide"/><Relationship Id="rId2" Target="slides/slide1.xml" Type="http://schemas.openxmlformats.org/officeDocument/2006/relationships/slide"/><Relationship Id="rId20" Target="slides/slide19.xml" Type="http://schemas.openxmlformats.org/officeDocument/2006/relationships/slide"/><Relationship Id="rId21" Target="slides/slide20.xml" Type="http://schemas.openxmlformats.org/officeDocument/2006/relationships/slide"/><Relationship Id="rId22" Target="slides/slide21.xml" Type="http://schemas.openxmlformats.org/officeDocument/2006/relationships/slide"/><Relationship Id="rId23" Target="slides/slide22.xml" Type="http://schemas.openxmlformats.org/officeDocument/2006/relationships/slide"/><Relationship Id="rId24" Target="slides/slide23.xml" Type="http://schemas.openxmlformats.org/officeDocument/2006/relationships/slide"/><Relationship Id="rId25" Target="slides/slide24.xml" Type="http://schemas.openxmlformats.org/officeDocument/2006/relationships/slide"/><Relationship Id="rId26" Target="slides/slide25.xml" Type="http://schemas.openxmlformats.org/officeDocument/2006/relationships/slide"/><Relationship Id="rId27" Target="slides/slide26.xml" Type="http://schemas.openxmlformats.org/officeDocument/2006/relationships/slide"/><Relationship Id="rId28" Target="slides/slide27.xml" Type="http://schemas.openxmlformats.org/officeDocument/2006/relationships/slide"/><Relationship Id="rId29" Target="slides/slide28.xml" Type="http://schemas.openxmlformats.org/officeDocument/2006/relationships/slide"/><Relationship Id="rId3" Target="slides/slide2.xml" Type="http://schemas.openxmlformats.org/officeDocument/2006/relationships/slide"/><Relationship Id="rId30" Target="slides/slide29.xml" Type="http://schemas.openxmlformats.org/officeDocument/2006/relationships/slide"/><Relationship Id="rId31" Target="slides/slide30.xml" Type="http://schemas.openxmlformats.org/officeDocument/2006/relationships/slide"/><Relationship Id="rId32" Target="slides/slide31.xml" Type="http://schemas.openxmlformats.org/officeDocument/2006/relationships/slide"/><Relationship Id="rId33" Target="slides/slide32.xml" Type="http://schemas.openxmlformats.org/officeDocument/2006/relationships/slide"/><Relationship Id="rId34" Target="slides/slide33.xml" Type="http://schemas.openxmlformats.org/officeDocument/2006/relationships/slide"/><Relationship Id="rId35" Target="slides/slide34.xml" Type="http://schemas.openxmlformats.org/officeDocument/2006/relationships/slide"/><Relationship Id="rId36" Target="slides/slide35.xml" Type="http://schemas.openxmlformats.org/officeDocument/2006/relationships/slide"/><Relationship Id="rId37" Target="slides/slide36.xml" Type="http://schemas.openxmlformats.org/officeDocument/2006/relationships/slide"/><Relationship Id="rId38" Target="notesMasters/notesMaster1.xml" Type="http://schemas.openxmlformats.org/officeDocument/2006/relationships/notesMaster"/><Relationship Id="rId39" Target="presProps.xml" Type="http://schemas.openxmlformats.org/officeDocument/2006/relationships/presProps"/><Relationship Id="rId4" Target="slides/slide3.xml" Type="http://schemas.openxmlformats.org/officeDocument/2006/relationships/slide"/><Relationship Id="rId40" Target="viewProps.xml" Type="http://schemas.openxmlformats.org/officeDocument/2006/relationships/viewProps"/><Relationship Id="rId41" Target="theme/theme1.xml" Type="http://schemas.openxmlformats.org/officeDocument/2006/relationships/theme"/><Relationship Id="rId42" Target="tableStyles.xml" Type="http://schemas.openxmlformats.org/officeDocument/2006/relationships/tableStyles"/><Relationship Id="rId43" Target="revisionInfo.xml" Type="http://schemas.microsoft.com/office/2015/10/relationships/revisionInfo"/><Relationship Id="rId5" Target="slides/slide4.xml" Type="http://schemas.openxmlformats.org/officeDocument/2006/relationships/slide"/><Relationship Id="rId6" Target="slides/slide5.xml" Type="http://schemas.openxmlformats.org/officeDocument/2006/relationships/slide"/><Relationship Id="rId7" Target="slides/slide6.xml" Type="http://schemas.openxmlformats.org/officeDocument/2006/relationships/slide"/><Relationship Id="rId8" Target="slides/slide7.xml" Type="http://schemas.openxmlformats.org/officeDocument/2006/relationships/slide"/><Relationship Id="rId9" Target="slides/slide8.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p:cNvSpPr>
            <a:spLocks noGrp="1"/>
          </p:cNvSpPr>
          <p:nvPr>
            <p:ph type="hdr" sz="quarter"/>
          </p:nvPr>
        </p:nvSpPr>
        <p:spPr>
          <a:xfrm>
            <a:off x="0" y="0"/>
            <a:ext cx="2984183" cy="502676"/>
          </a:xfrm>
          <a:prstGeom prst="rect">
            <a:avLst/>
          </a:prstGeom>
        </p:spPr>
        <p:txBody>
          <a:bodyPr vert="horz" lIns="96597" tIns="48299" rIns="96597" bIns="48299" rtlCol="0"/>
          <a:lstStyle>
            <a:lvl1pPr algn="l">
              <a:defRPr sz="1300"/>
            </a:lvl1pPr>
          </a:lstStyle>
          <a:p>
            <a:endParaRPr lang="fi-FI"/>
          </a:p>
        </p:txBody>
      </p:sp>
      <p:sp>
        <p:nvSpPr>
          <p:cNvPr id="3" name="Päivämäärän paikkamerkki 2"/>
          <p:cNvSpPr>
            <a:spLocks noGrp="1"/>
          </p:cNvSpPr>
          <p:nvPr>
            <p:ph type="dt" idx="1"/>
          </p:nvPr>
        </p:nvSpPr>
        <p:spPr>
          <a:xfrm>
            <a:off x="3900799" y="0"/>
            <a:ext cx="2984183" cy="502676"/>
          </a:xfrm>
          <a:prstGeom prst="rect">
            <a:avLst/>
          </a:prstGeom>
        </p:spPr>
        <p:txBody>
          <a:bodyPr vert="horz" lIns="96597" tIns="48299" rIns="96597" bIns="48299" rtlCol="0"/>
          <a:lstStyle>
            <a:lvl1pPr algn="r">
              <a:defRPr sz="1300"/>
            </a:lvl1pPr>
          </a:lstStyle>
          <a:p>
            <a:fld id="{E6FFC39C-CF7A-4684-9C7B-530C7CBD384F}" type="datetimeFigureOut">
              <a:rPr lang="fi-FI" smtClean="0"/>
              <a:t>1.10.2026</a:t>
            </a:fld>
            <a:endParaRPr lang="fi-FI"/>
          </a:p>
        </p:txBody>
      </p:sp>
      <p:sp>
        <p:nvSpPr>
          <p:cNvPr id="4" name="Dian kuvan paikkamerkki 3"/>
          <p:cNvSpPr>
            <a:spLocks noGrp="1" noRot="1" noChangeAspect="1"/>
          </p:cNvSpPr>
          <p:nvPr>
            <p:ph type="sldImg" idx="2"/>
          </p:nvPr>
        </p:nvSpPr>
        <p:spPr>
          <a:xfrm>
            <a:off x="438150" y="1252538"/>
            <a:ext cx="6010275" cy="3381375"/>
          </a:xfrm>
          <a:prstGeom prst="rect">
            <a:avLst/>
          </a:prstGeom>
          <a:noFill/>
          <a:ln w="12700">
            <a:solidFill>
              <a:prstClr val="black"/>
            </a:solidFill>
          </a:ln>
        </p:spPr>
        <p:txBody>
          <a:bodyPr vert="horz" lIns="96597" tIns="48299" rIns="96597" bIns="48299" rtlCol="0" anchor="ctr"/>
          <a:lstStyle/>
          <a:p>
            <a:endParaRPr lang="fi-FI"/>
          </a:p>
        </p:txBody>
      </p:sp>
      <p:sp>
        <p:nvSpPr>
          <p:cNvPr id="5" name="Huomautusten paikkamerkki 4"/>
          <p:cNvSpPr>
            <a:spLocks noGrp="1"/>
          </p:cNvSpPr>
          <p:nvPr>
            <p:ph type="body" sz="quarter" idx="3"/>
          </p:nvPr>
        </p:nvSpPr>
        <p:spPr>
          <a:xfrm>
            <a:off x="688658" y="4821506"/>
            <a:ext cx="5509260" cy="3944868"/>
          </a:xfrm>
          <a:prstGeom prst="rect">
            <a:avLst/>
          </a:prstGeom>
        </p:spPr>
        <p:txBody>
          <a:bodyPr vert="horz" lIns="96597" tIns="48299" rIns="96597" bIns="48299" rtlCol="0"/>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6" name="Alatunnisteen paikkamerkki 5"/>
          <p:cNvSpPr>
            <a:spLocks noGrp="1"/>
          </p:cNvSpPr>
          <p:nvPr>
            <p:ph type="ftr" sz="quarter" idx="4"/>
          </p:nvPr>
        </p:nvSpPr>
        <p:spPr>
          <a:xfrm>
            <a:off x="0" y="9516039"/>
            <a:ext cx="2984183" cy="502674"/>
          </a:xfrm>
          <a:prstGeom prst="rect">
            <a:avLst/>
          </a:prstGeom>
        </p:spPr>
        <p:txBody>
          <a:bodyPr vert="horz" lIns="96597" tIns="48299" rIns="96597" bIns="48299" rtlCol="0" anchor="b"/>
          <a:lstStyle>
            <a:lvl1pPr algn="l">
              <a:defRPr sz="1300"/>
            </a:lvl1pPr>
          </a:lstStyle>
          <a:p>
            <a:endParaRPr lang="fi-FI"/>
          </a:p>
        </p:txBody>
      </p:sp>
      <p:sp>
        <p:nvSpPr>
          <p:cNvPr id="7" name="Dian numeron paikkamerkki 6"/>
          <p:cNvSpPr>
            <a:spLocks noGrp="1"/>
          </p:cNvSpPr>
          <p:nvPr>
            <p:ph type="sldNum" sz="quarter" idx="5"/>
          </p:nvPr>
        </p:nvSpPr>
        <p:spPr>
          <a:xfrm>
            <a:off x="3900799" y="9516039"/>
            <a:ext cx="2984183" cy="502674"/>
          </a:xfrm>
          <a:prstGeom prst="rect">
            <a:avLst/>
          </a:prstGeom>
        </p:spPr>
        <p:txBody>
          <a:bodyPr vert="horz" lIns="96597" tIns="48299" rIns="96597" bIns="48299" rtlCol="0" anchor="b"/>
          <a:lstStyle>
            <a:lvl1pPr algn="r">
              <a:defRPr sz="1300"/>
            </a:lvl1pPr>
          </a:lstStyle>
          <a:p>
            <a:fld id="{8DCB1D87-3462-466B-845C-0C3FFFE998BF}" type="slidenum">
              <a:rPr lang="fi-FI" smtClean="0"/>
              <a:t>‹#›</a:t>
            </a:fld>
            <a:endParaRPr lang="fi-FI"/>
          </a:p>
        </p:txBody>
      </p:sp>
    </p:spTree>
    <p:extLst>
      <p:ext uri="{BB962C8B-B14F-4D97-AF65-F5344CB8AC3E}">
        <p14:creationId xmlns:p14="http://schemas.microsoft.com/office/powerpoint/2010/main" val="3389794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1.jpeg" Type="http://schemas.openxmlformats.org/officeDocument/2006/relationships/image"/></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tsikkodia">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9E1CCABA-E0CA-47E5-A0F8-286CB8C54C64}"/>
              </a:ext>
            </a:extLst>
          </p:cNvPr>
          <p:cNvSpPr>
            <a:spLocks noGrp="1"/>
          </p:cNvSpPr>
          <p:nvPr>
            <p:ph type="ctrTitle"/>
          </p:nvPr>
        </p:nvSpPr>
        <p:spPr>
          <a:xfrm>
            <a:off x="1524000" y="2957518"/>
            <a:ext cx="9144000" cy="1913633"/>
          </a:xfrm>
        </p:spPr>
        <p:txBody>
          <a:bodyPr anchor="b"/>
          <a:lstStyle>
            <a:lvl1pPr algn="ctr">
              <a:defRPr sz="44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D7585CBA-114E-4E35-BBE4-8B8A4CECE594}"/>
              </a:ext>
            </a:extLst>
          </p:cNvPr>
          <p:cNvSpPr>
            <a:spLocks noGrp="1"/>
          </p:cNvSpPr>
          <p:nvPr>
            <p:ph type="subTitle" idx="1"/>
          </p:nvPr>
        </p:nvSpPr>
        <p:spPr>
          <a:xfrm>
            <a:off x="1524000" y="4975581"/>
            <a:ext cx="9144000" cy="1655762"/>
          </a:xfrm>
        </p:spPr>
        <p:txBody>
          <a:bodyPr/>
          <a:lstStyle>
            <a:lvl1pPr marL="0" indent="0" algn="ctr">
              <a:buNone/>
              <a:defRPr sz="2400" i="1">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Muokkaa alaotsikon perustyyliä </a:t>
            </a:r>
            <a:r>
              <a:rPr lang="fi-FI" dirty="0" err="1"/>
              <a:t>napsautt</a:t>
            </a:r>
            <a:r>
              <a:rPr lang="fi-FI" dirty="0"/>
              <a:t>.</a:t>
            </a:r>
          </a:p>
        </p:txBody>
      </p:sp>
      <p:pic>
        <p:nvPicPr>
          <p:cNvPr id="10" name="Picture 15">
            <a:extLst>
              <a:ext uri="{FF2B5EF4-FFF2-40B4-BE49-F238E27FC236}">
                <a16:creationId xmlns:a16="http://schemas.microsoft.com/office/drawing/2014/main" id="{A7210E53-AC7C-4973-87CF-9E107790667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426940" y="1362807"/>
            <a:ext cx="5338119" cy="1073127"/>
          </a:xfrm>
          <a:prstGeom prst="rect">
            <a:avLst/>
          </a:prstGeom>
        </p:spPr>
      </p:pic>
    </p:spTree>
    <p:extLst>
      <p:ext uri="{BB962C8B-B14F-4D97-AF65-F5344CB8AC3E}">
        <p14:creationId xmlns:p14="http://schemas.microsoft.com/office/powerpoint/2010/main" val="985484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VALLINEN SIVU">
    <p:spTree>
      <p:nvGrpSpPr>
        <p:cNvPr id="1" name=""/>
        <p:cNvGrpSpPr/>
        <p:nvPr/>
      </p:nvGrpSpPr>
      <p:grpSpPr>
        <a:xfrm>
          <a:off x="0" y="0"/>
          <a:ext cx="0" cy="0"/>
          <a:chOff x="0" y="0"/>
          <a:chExt cx="0" cy="0"/>
        </a:xfrm>
      </p:grpSpPr>
      <p:sp>
        <p:nvSpPr>
          <p:cNvPr id="6" name="Otsikko 1">
            <a:extLst>
              <a:ext uri="{FF2B5EF4-FFF2-40B4-BE49-F238E27FC236}">
                <a16:creationId xmlns:a16="http://schemas.microsoft.com/office/drawing/2014/main" id="{24FEF5A8-AC38-472E-A72F-280E53166D3F}"/>
              </a:ext>
            </a:extLst>
          </p:cNvPr>
          <p:cNvSpPr>
            <a:spLocks noGrp="1"/>
          </p:cNvSpPr>
          <p:nvPr>
            <p:ph type="title"/>
          </p:nvPr>
        </p:nvSpPr>
        <p:spPr>
          <a:xfrm>
            <a:off x="515937" y="294481"/>
            <a:ext cx="11011693" cy="1429180"/>
          </a:xfrm>
        </p:spPr>
        <p:txBody>
          <a:bodyPr anchor="t">
            <a:noAutofit/>
          </a:bodyPr>
          <a:lstStyle>
            <a:lvl1pPr>
              <a:defRPr sz="40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7" name="Sisällön paikkamerkki 2">
            <a:extLst>
              <a:ext uri="{FF2B5EF4-FFF2-40B4-BE49-F238E27FC236}">
                <a16:creationId xmlns:a16="http://schemas.microsoft.com/office/drawing/2014/main" id="{DF7DE2D2-EC37-4FFA-A1C2-1BD75A4CDDCB}"/>
              </a:ext>
            </a:extLst>
          </p:cNvPr>
          <p:cNvSpPr>
            <a:spLocks noGrp="1"/>
          </p:cNvSpPr>
          <p:nvPr>
            <p:ph idx="1"/>
          </p:nvPr>
        </p:nvSpPr>
        <p:spPr>
          <a:xfrm>
            <a:off x="515937" y="1725134"/>
            <a:ext cx="11011693" cy="3967006"/>
          </a:xfrm>
        </p:spPr>
        <p:txBody>
          <a:bodyPr/>
          <a:lstStyle>
            <a:lvl1pPr>
              <a:defRPr sz="2000"/>
            </a:lvl1pPr>
            <a:lvl2pPr>
              <a:defRPr sz="2000"/>
            </a:lvl2pPr>
            <a:lvl3pPr>
              <a:defRPr sz="1800"/>
            </a:lvl3pPr>
            <a:lvl4pPr>
              <a:defRPr sz="1600"/>
            </a:lvl4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p:txBody>
      </p:sp>
      <p:pic>
        <p:nvPicPr>
          <p:cNvPr id="8" name="Kuva 7" descr="Kuva, joka sisältää kohteen Fontti, teksti, Grafiikka, logo&#10;&#10;Kuvaus luotu automaattisesti">
            <a:extLst>
              <a:ext uri="{FF2B5EF4-FFF2-40B4-BE49-F238E27FC236}">
                <a16:creationId xmlns:a16="http://schemas.microsoft.com/office/drawing/2014/main" id="{62395778-8903-9423-1C30-B481D21699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5936" y="6289766"/>
            <a:ext cx="1550321" cy="310960"/>
          </a:xfrm>
          <a:prstGeom prst="rect">
            <a:avLst/>
          </a:prstGeom>
        </p:spPr>
      </p:pic>
    </p:spTree>
    <p:extLst>
      <p:ext uri="{BB962C8B-B14F-4D97-AF65-F5344CB8AC3E}">
        <p14:creationId xmlns:p14="http://schemas.microsoft.com/office/powerpoint/2010/main" val="2871377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KAKSI PALSTAA">
    <p:spTree>
      <p:nvGrpSpPr>
        <p:cNvPr id="1" name=""/>
        <p:cNvGrpSpPr/>
        <p:nvPr/>
      </p:nvGrpSpPr>
      <p:grpSpPr>
        <a:xfrm>
          <a:off x="0" y="0"/>
          <a:ext cx="0" cy="0"/>
          <a:chOff x="0" y="0"/>
          <a:chExt cx="0" cy="0"/>
        </a:xfrm>
      </p:grpSpPr>
      <p:sp>
        <p:nvSpPr>
          <p:cNvPr id="6" name="Otsikko 1">
            <a:extLst>
              <a:ext uri="{FF2B5EF4-FFF2-40B4-BE49-F238E27FC236}">
                <a16:creationId xmlns:a16="http://schemas.microsoft.com/office/drawing/2014/main" id="{24FEF5A8-AC38-472E-A72F-280E53166D3F}"/>
              </a:ext>
            </a:extLst>
          </p:cNvPr>
          <p:cNvSpPr>
            <a:spLocks noGrp="1"/>
          </p:cNvSpPr>
          <p:nvPr>
            <p:ph type="title"/>
          </p:nvPr>
        </p:nvSpPr>
        <p:spPr>
          <a:xfrm>
            <a:off x="515937" y="294481"/>
            <a:ext cx="11011693" cy="1429180"/>
          </a:xfrm>
        </p:spPr>
        <p:txBody>
          <a:bodyPr anchor="t">
            <a:noAutofit/>
          </a:bodyPr>
          <a:lstStyle>
            <a:lvl1pPr>
              <a:defRPr sz="40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7" name="Sisällön paikkamerkki 2">
            <a:extLst>
              <a:ext uri="{FF2B5EF4-FFF2-40B4-BE49-F238E27FC236}">
                <a16:creationId xmlns:a16="http://schemas.microsoft.com/office/drawing/2014/main" id="{DF7DE2D2-EC37-4FFA-A1C2-1BD75A4CDDCB}"/>
              </a:ext>
            </a:extLst>
          </p:cNvPr>
          <p:cNvSpPr>
            <a:spLocks noGrp="1"/>
          </p:cNvSpPr>
          <p:nvPr>
            <p:ph idx="1"/>
          </p:nvPr>
        </p:nvSpPr>
        <p:spPr>
          <a:xfrm>
            <a:off x="515937" y="1741569"/>
            <a:ext cx="5355945" cy="3967006"/>
          </a:xfrm>
        </p:spPr>
        <p:txBody>
          <a:bodyPr/>
          <a:lstStyle>
            <a:lvl1pPr>
              <a:defRPr sz="2000" baseline="0">
                <a:latin typeface="Arial" panose="020B0604020202020204" pitchFamily="34" charset="0"/>
              </a:defRPr>
            </a:lvl1pPr>
            <a:lvl2pPr>
              <a:defRPr sz="2000" baseline="0">
                <a:latin typeface="Arial" panose="020B0604020202020204" pitchFamily="34" charset="0"/>
              </a:defRPr>
            </a:lvl2pPr>
            <a:lvl3pPr>
              <a:defRPr sz="1800" baseline="0">
                <a:latin typeface="Arial" panose="020B0604020202020204" pitchFamily="34" charset="0"/>
              </a:defRPr>
            </a:lvl3pPr>
            <a:lvl4pPr>
              <a:defRPr sz="1600" baseline="0">
                <a:latin typeface="Arial" panose="020B0604020202020204" pitchFamily="34" charset="0"/>
              </a:defRPr>
            </a:lvl4pPr>
            <a:lvl5pPr>
              <a:defRPr baseline="0">
                <a:latin typeface="Arial" panose="020B0604020202020204" pitchFamily="34" charset="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p:txBody>
      </p:sp>
      <p:sp>
        <p:nvSpPr>
          <p:cNvPr id="8" name="Sisällön paikkamerkki 2">
            <a:extLst>
              <a:ext uri="{FF2B5EF4-FFF2-40B4-BE49-F238E27FC236}">
                <a16:creationId xmlns:a16="http://schemas.microsoft.com/office/drawing/2014/main" id="{231135A7-5029-4211-8705-354DDA424D3E}"/>
              </a:ext>
            </a:extLst>
          </p:cNvPr>
          <p:cNvSpPr>
            <a:spLocks noGrp="1"/>
          </p:cNvSpPr>
          <p:nvPr>
            <p:ph idx="11"/>
          </p:nvPr>
        </p:nvSpPr>
        <p:spPr>
          <a:xfrm>
            <a:off x="6171685" y="1741569"/>
            <a:ext cx="5355945" cy="3967006"/>
          </a:xfrm>
        </p:spPr>
        <p:txBody>
          <a:bodyPr/>
          <a:lstStyle>
            <a:lvl1pPr>
              <a:defRPr sz="2000"/>
            </a:lvl1pPr>
            <a:lvl2pPr>
              <a:defRPr sz="2000"/>
            </a:lvl2pPr>
            <a:lvl3pPr>
              <a:defRPr sz="1800"/>
            </a:lvl3pPr>
            <a:lvl4pPr>
              <a:defRPr sz="1600"/>
            </a:lvl4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p:txBody>
      </p:sp>
      <p:pic>
        <p:nvPicPr>
          <p:cNvPr id="2" name="Kuva 1" descr="Kuva, joka sisältää kohteen Fontti, teksti, Grafiikka, logo&#10;&#10;Kuvaus luotu automaattisesti">
            <a:extLst>
              <a:ext uri="{FF2B5EF4-FFF2-40B4-BE49-F238E27FC236}">
                <a16:creationId xmlns:a16="http://schemas.microsoft.com/office/drawing/2014/main" id="{D842DEF4-A4D3-6BAE-9BD5-7F3D87C29A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5936" y="6289766"/>
            <a:ext cx="1550321" cy="310960"/>
          </a:xfrm>
          <a:prstGeom prst="rect">
            <a:avLst/>
          </a:prstGeom>
        </p:spPr>
      </p:pic>
    </p:spTree>
    <p:extLst>
      <p:ext uri="{BB962C8B-B14F-4D97-AF65-F5344CB8AC3E}">
        <p14:creationId xmlns:p14="http://schemas.microsoft.com/office/powerpoint/2010/main" val="165498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Vain otsikko">
    <p:spTree>
      <p:nvGrpSpPr>
        <p:cNvPr id="1" name=""/>
        <p:cNvGrpSpPr/>
        <p:nvPr/>
      </p:nvGrpSpPr>
      <p:grpSpPr>
        <a:xfrm>
          <a:off x="0" y="0"/>
          <a:ext cx="0" cy="0"/>
          <a:chOff x="0" y="0"/>
          <a:chExt cx="0" cy="0"/>
        </a:xfrm>
      </p:grpSpPr>
      <p:sp>
        <p:nvSpPr>
          <p:cNvPr id="14" name="Kuvan paikkamerkki 13">
            <a:extLst>
              <a:ext uri="{FF2B5EF4-FFF2-40B4-BE49-F238E27FC236}">
                <a16:creationId xmlns:a16="http://schemas.microsoft.com/office/drawing/2014/main" id="{5E78DED0-A108-44BE-9E5F-B5042059309C}"/>
              </a:ext>
            </a:extLst>
          </p:cNvPr>
          <p:cNvSpPr>
            <a:spLocks noGrp="1"/>
          </p:cNvSpPr>
          <p:nvPr>
            <p:ph type="pic" sz="quarter" idx="11"/>
          </p:nvPr>
        </p:nvSpPr>
        <p:spPr>
          <a:xfrm>
            <a:off x="6480809" y="0"/>
            <a:ext cx="5711191" cy="6857999"/>
          </a:xfrm>
        </p:spPr>
        <p:txBody>
          <a:bodyPr/>
          <a:lstStyle>
            <a:lvl1pPr marL="228600" indent="-228600">
              <a:buClr>
                <a:schemeClr val="accent1"/>
              </a:buClr>
              <a:buFont typeface="Arial" panose="020B0604020202020204" pitchFamily="34" charset="0"/>
              <a:buChar char="•"/>
              <a:defRPr/>
            </a:lvl1pPr>
          </a:lstStyle>
          <a:p>
            <a:r>
              <a:rPr lang="fi-FI" dirty="0"/>
              <a:t>Lisää kuva napsauttamalla kuvaketta</a:t>
            </a:r>
          </a:p>
        </p:txBody>
      </p:sp>
      <p:sp>
        <p:nvSpPr>
          <p:cNvPr id="2" name="Otsikko 1">
            <a:extLst>
              <a:ext uri="{FF2B5EF4-FFF2-40B4-BE49-F238E27FC236}">
                <a16:creationId xmlns:a16="http://schemas.microsoft.com/office/drawing/2014/main" id="{479C72CB-4E00-4AE6-9334-80C096FD9B44}"/>
              </a:ext>
            </a:extLst>
          </p:cNvPr>
          <p:cNvSpPr>
            <a:spLocks noGrp="1"/>
          </p:cNvSpPr>
          <p:nvPr>
            <p:ph type="title"/>
          </p:nvPr>
        </p:nvSpPr>
        <p:spPr>
          <a:xfrm>
            <a:off x="515938" y="873125"/>
            <a:ext cx="5711191" cy="1157287"/>
          </a:xfrm>
        </p:spPr>
        <p:txBody>
          <a:bodyPr anchor="t">
            <a:noAutofit/>
          </a:bodyPr>
          <a:lstStyle>
            <a:lvl1pPr>
              <a:defRPr sz="40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0" name="Sisällön paikkamerkki 2">
            <a:extLst>
              <a:ext uri="{FF2B5EF4-FFF2-40B4-BE49-F238E27FC236}">
                <a16:creationId xmlns:a16="http://schemas.microsoft.com/office/drawing/2014/main" id="{E4352CDF-AC0F-4484-A068-645747A97485}"/>
              </a:ext>
            </a:extLst>
          </p:cNvPr>
          <p:cNvSpPr>
            <a:spLocks noGrp="1"/>
          </p:cNvSpPr>
          <p:nvPr>
            <p:ph idx="1"/>
          </p:nvPr>
        </p:nvSpPr>
        <p:spPr>
          <a:xfrm>
            <a:off x="515938" y="2303778"/>
            <a:ext cx="5711191" cy="3212307"/>
          </a:xfrm>
        </p:spPr>
        <p:txBody>
          <a:bodyPr/>
          <a:lstStyle>
            <a:lvl1pPr>
              <a:defRPr sz="2000"/>
            </a:lvl1pPr>
            <a:lvl2pPr>
              <a:defRPr sz="2000"/>
            </a:lvl2pPr>
            <a:lvl3pPr>
              <a:defRPr sz="1800"/>
            </a:lvl3pPr>
            <a:lvl4pPr>
              <a:defRPr sz="1600"/>
            </a:lvl4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p:txBody>
      </p:sp>
      <p:pic>
        <p:nvPicPr>
          <p:cNvPr id="4" name="Kuva 3" descr="Kuva, joka sisältää kohteen Fontti, teksti, Grafiikka, logo&#10;&#10;Kuvaus luotu automaattisesti">
            <a:extLst>
              <a:ext uri="{FF2B5EF4-FFF2-40B4-BE49-F238E27FC236}">
                <a16:creationId xmlns:a16="http://schemas.microsoft.com/office/drawing/2014/main" id="{0AF8251D-CB42-9510-EA75-82D6A95C9D5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5936" y="6289766"/>
            <a:ext cx="1550321" cy="310960"/>
          </a:xfrm>
          <a:prstGeom prst="rect">
            <a:avLst/>
          </a:prstGeom>
        </p:spPr>
      </p:pic>
    </p:spTree>
    <p:extLst>
      <p:ext uri="{BB962C8B-B14F-4D97-AF65-F5344CB8AC3E}">
        <p14:creationId xmlns:p14="http://schemas.microsoft.com/office/powerpoint/2010/main" val="4079769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AIN  OTSIKKO">
    <p:spTree>
      <p:nvGrpSpPr>
        <p:cNvPr id="1" name=""/>
        <p:cNvGrpSpPr/>
        <p:nvPr/>
      </p:nvGrpSpPr>
      <p:grpSpPr>
        <a:xfrm>
          <a:off x="0" y="0"/>
          <a:ext cx="0" cy="0"/>
          <a:chOff x="0" y="0"/>
          <a:chExt cx="0" cy="0"/>
        </a:xfrm>
      </p:grpSpPr>
      <p:sp>
        <p:nvSpPr>
          <p:cNvPr id="6" name="Otsikko 1">
            <a:extLst>
              <a:ext uri="{FF2B5EF4-FFF2-40B4-BE49-F238E27FC236}">
                <a16:creationId xmlns:a16="http://schemas.microsoft.com/office/drawing/2014/main" id="{24FEF5A8-AC38-472E-A72F-280E53166D3F}"/>
              </a:ext>
            </a:extLst>
          </p:cNvPr>
          <p:cNvSpPr>
            <a:spLocks noGrp="1"/>
          </p:cNvSpPr>
          <p:nvPr>
            <p:ph type="title"/>
          </p:nvPr>
        </p:nvSpPr>
        <p:spPr>
          <a:xfrm>
            <a:off x="515937" y="294481"/>
            <a:ext cx="11011693" cy="1429180"/>
          </a:xfrm>
        </p:spPr>
        <p:txBody>
          <a:bodyPr anchor="t">
            <a:noAutofit/>
          </a:bodyPr>
          <a:lstStyle>
            <a:lvl1pPr>
              <a:defRPr sz="40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2" name="Kuva 1" descr="Kuva, joka sisältää kohteen Fontti, teksti, Grafiikka, logo&#10;&#10;Kuvaus luotu automaattisesti">
            <a:extLst>
              <a:ext uri="{FF2B5EF4-FFF2-40B4-BE49-F238E27FC236}">
                <a16:creationId xmlns:a16="http://schemas.microsoft.com/office/drawing/2014/main" id="{ABC42F4E-956D-530C-7C8B-D30C9B2A6A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5936" y="6289766"/>
            <a:ext cx="1550321" cy="310960"/>
          </a:xfrm>
          <a:prstGeom prst="rect">
            <a:avLst/>
          </a:prstGeom>
        </p:spPr>
      </p:pic>
    </p:spTree>
    <p:extLst>
      <p:ext uri="{BB962C8B-B14F-4D97-AF65-F5344CB8AC3E}">
        <p14:creationId xmlns:p14="http://schemas.microsoft.com/office/powerpoint/2010/main" val="1820786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ÄLIOTSIKKO">
    <p:spTree>
      <p:nvGrpSpPr>
        <p:cNvPr id="1" name=""/>
        <p:cNvGrpSpPr/>
        <p:nvPr/>
      </p:nvGrpSpPr>
      <p:grpSpPr>
        <a:xfrm>
          <a:off x="0" y="0"/>
          <a:ext cx="0" cy="0"/>
          <a:chOff x="0" y="0"/>
          <a:chExt cx="0" cy="0"/>
        </a:xfrm>
      </p:grpSpPr>
      <p:sp>
        <p:nvSpPr>
          <p:cNvPr id="6" name="Otsikko 1">
            <a:extLst>
              <a:ext uri="{FF2B5EF4-FFF2-40B4-BE49-F238E27FC236}">
                <a16:creationId xmlns:a16="http://schemas.microsoft.com/office/drawing/2014/main" id="{5544C270-A524-414E-9162-77A8DFF98005}"/>
              </a:ext>
            </a:extLst>
          </p:cNvPr>
          <p:cNvSpPr>
            <a:spLocks noGrp="1"/>
          </p:cNvSpPr>
          <p:nvPr>
            <p:ph type="ctrTitle"/>
          </p:nvPr>
        </p:nvSpPr>
        <p:spPr>
          <a:xfrm>
            <a:off x="1524000" y="1364938"/>
            <a:ext cx="9144000" cy="1913633"/>
          </a:xfrm>
        </p:spPr>
        <p:txBody>
          <a:bodyPr anchor="b"/>
          <a:lstStyle>
            <a:lvl1pPr algn="ctr">
              <a:defRPr sz="4400" b="1"/>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7" name="Alaotsikko 2">
            <a:extLst>
              <a:ext uri="{FF2B5EF4-FFF2-40B4-BE49-F238E27FC236}">
                <a16:creationId xmlns:a16="http://schemas.microsoft.com/office/drawing/2014/main" id="{B2C62B9B-1E99-438E-BDB0-226B693D517C}"/>
              </a:ext>
            </a:extLst>
          </p:cNvPr>
          <p:cNvSpPr>
            <a:spLocks noGrp="1"/>
          </p:cNvSpPr>
          <p:nvPr>
            <p:ph type="subTitle" idx="1"/>
          </p:nvPr>
        </p:nvSpPr>
        <p:spPr>
          <a:xfrm>
            <a:off x="1524000" y="3383001"/>
            <a:ext cx="9144000" cy="1655762"/>
          </a:xfrm>
        </p:spPr>
        <p:txBody>
          <a:bodyPr/>
          <a:lstStyle>
            <a:lvl1pPr marL="0" indent="0" algn="ctr">
              <a:buNone/>
              <a:defRPr sz="2400" i="1">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Muokkaa alaotsikon perustyyliä </a:t>
            </a:r>
            <a:r>
              <a:rPr lang="fi-FI" dirty="0" err="1"/>
              <a:t>napsautt</a:t>
            </a:r>
            <a:r>
              <a:rPr lang="fi-FI" dirty="0"/>
              <a:t>.</a:t>
            </a:r>
          </a:p>
        </p:txBody>
      </p:sp>
      <p:pic>
        <p:nvPicPr>
          <p:cNvPr id="2" name="Kuva 1" descr="Kuva, joka sisältää kohteen Fontti, teksti, Grafiikka, logo&#10;&#10;Kuvaus luotu automaattisesti">
            <a:extLst>
              <a:ext uri="{FF2B5EF4-FFF2-40B4-BE49-F238E27FC236}">
                <a16:creationId xmlns:a16="http://schemas.microsoft.com/office/drawing/2014/main" id="{63A731AB-F414-CADD-1174-DAF227AD808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5936" y="6289766"/>
            <a:ext cx="1550321" cy="310960"/>
          </a:xfrm>
          <a:prstGeom prst="rect">
            <a:avLst/>
          </a:prstGeom>
        </p:spPr>
      </p:pic>
    </p:spTree>
    <p:extLst>
      <p:ext uri="{BB962C8B-B14F-4D97-AF65-F5344CB8AC3E}">
        <p14:creationId xmlns:p14="http://schemas.microsoft.com/office/powerpoint/2010/main" val="1543568959"/>
      </p:ext>
    </p:extLst>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theme/theme1.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tsikon paikkamerkki 1">
            <a:extLst>
              <a:ext uri="{FF2B5EF4-FFF2-40B4-BE49-F238E27FC236}">
                <a16:creationId xmlns:a16="http://schemas.microsoft.com/office/drawing/2014/main" id="{6C12F0B9-F096-466D-8470-6C91AE1D88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5C4BEA1E-2E87-4881-8755-A103FB653E0C}"/>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p:txBody>
      </p:sp>
      <p:sp>
        <p:nvSpPr>
          <p:cNvPr id="6" name="Dian numeron paikkamerkki 5">
            <a:extLst>
              <a:ext uri="{FF2B5EF4-FFF2-40B4-BE49-F238E27FC236}">
                <a16:creationId xmlns:a16="http://schemas.microsoft.com/office/drawing/2014/main" id="{15D1F9B7-E27D-45F3-9814-EDF42A896C01}"/>
              </a:ext>
            </a:extLst>
          </p:cNvPr>
          <p:cNvSpPr>
            <a:spLocks noGrp="1"/>
          </p:cNvSpPr>
          <p:nvPr>
            <p:ph type="sldNum" sz="quarter" idx="4"/>
          </p:nvPr>
        </p:nvSpPr>
        <p:spPr>
          <a:xfrm>
            <a:off x="-1" y="6176963"/>
            <a:ext cx="664369" cy="681037"/>
          </a:xfrm>
          <a:prstGeom prst="rect">
            <a:avLst/>
          </a:prstGeom>
        </p:spPr>
        <p:txBody>
          <a:bodyPr vert="horz" lIns="91440" tIns="45720" rIns="91440" bIns="45720" rtlCol="0" anchor="ctr"/>
          <a:lstStyle>
            <a:lvl1pPr algn="ctr">
              <a:defRPr sz="1400" b="1">
                <a:solidFill>
                  <a:schemeClr val="bg1"/>
                </a:solidFill>
                <a:latin typeface="Verdana" panose="020B0604030504040204" pitchFamily="34" charset="0"/>
                <a:ea typeface="Verdana" panose="020B0604030504040204" pitchFamily="34" charset="0"/>
              </a:defRPr>
            </a:lvl1pPr>
          </a:lstStyle>
          <a:p>
            <a:fld id="{039A4499-63C1-431E-92A3-482737D649C5}" type="slidenum">
              <a:rPr lang="fi-FI" smtClean="0"/>
              <a:pPr/>
              <a:t>‹#›</a:t>
            </a:fld>
            <a:endParaRPr lang="fi-FI" dirty="0"/>
          </a:p>
        </p:txBody>
      </p:sp>
    </p:spTree>
    <p:extLst>
      <p:ext uri="{BB962C8B-B14F-4D97-AF65-F5344CB8AC3E}">
        <p14:creationId xmlns:p14="http://schemas.microsoft.com/office/powerpoint/2010/main" val="346141409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8" r:id="rId3"/>
    <p:sldLayoutId id="2147483669" r:id="rId4"/>
    <p:sldLayoutId id="2147483667" r:id="rId5"/>
    <p:sldLayoutId id="2147483666" r:id="rId6"/>
  </p:sldLayoutIdLst>
  <p:hf hdr="0" ftr="0" dt="0"/>
  <p:txStyles>
    <p:titleStyle>
      <a:lvl1pPr algn="l" defTabSz="914400" rtl="0" eaLnBrk="1" latinLnBrk="0" hangingPunct="1">
        <a:lnSpc>
          <a:spcPct val="90000"/>
        </a:lnSpc>
        <a:spcBef>
          <a:spcPct val="0"/>
        </a:spcBef>
        <a:buNone/>
        <a:defRPr sz="4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100000"/>
        </a:lnSpc>
        <a:spcBef>
          <a:spcPts val="1000"/>
        </a:spcBef>
        <a:buClr>
          <a:schemeClr val="accent1"/>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Clr>
          <a:schemeClr val="accent1"/>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Clr>
          <a:schemeClr val="accent1"/>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Clr>
          <a:schemeClr val="accent1"/>
        </a:buClr>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ts val="500"/>
        </a:spcBef>
        <a:buClr>
          <a:schemeClr val="accent1"/>
        </a:buClr>
        <a:buFont typeface="Arial" panose="020B0604020202020204" pitchFamily="34" charset="0"/>
        <a:buChar char="•"/>
        <a:defRPr sz="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50" userDrawn="1">
          <p15:clr>
            <a:srgbClr val="F26B43"/>
          </p15:clr>
        </p15:guide>
        <p15:guide id="2" pos="325" userDrawn="1">
          <p15:clr>
            <a:srgbClr val="F26B43"/>
          </p15:clr>
        </p15:guide>
      </p15:sldGuideLst>
    </p:ext>
  </p:extLst>
</p:sldMaster>
</file>

<file path=ppt/slides/_rels/slide1.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3.png" Type="http://schemas.openxmlformats.org/officeDocument/2006/relationships/image"/><Relationship Id="rId3" Target="../media/image4.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2.xml" Type="http://schemas.openxmlformats.org/officeDocument/2006/relationships/slideLayout"/><Relationship Id="rId2" Target="https://www.finlex.fi/fi/laki/ajantasa/2007/20070417#L11P61b" TargetMode="External" Type="http://schemas.openxmlformats.org/officeDocument/2006/relationships/hyperlink"/><Relationship Id="rId3" Target="../media/image5.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6.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7.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8.jp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9.jpg" Type="http://schemas.openxmlformats.org/officeDocument/2006/relationships/image"/><Relationship Id="rId3" Target="../media/image3.png" Type="http://schemas.openxmlformats.org/officeDocument/2006/relationships/image"/><Relationship Id="rId4" Target="../media/image10.jp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11.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12.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3.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4.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5.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6.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13.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14.jp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15.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16.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17.jp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2.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18.jp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19.jpg" Type="http://schemas.openxmlformats.org/officeDocument/2006/relationships/image"/><Relationship Id="rId3" Target="../media/image20.jp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21.png" Type="http://schemas.openxmlformats.org/officeDocument/2006/relationships/image"/><Relationship Id="rId3" Target="../media/image22.jpg" Type="http://schemas.openxmlformats.org/officeDocument/2006/relationships/image"/><Relationship Id="rId4" Target="../media/image23.pn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24.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25.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26.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27.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28.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29.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30.pn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31.pn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32.pn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33.png" Type="http://schemas.openxmlformats.org/officeDocument/2006/relationships/image"/></Relationships>
</file>

<file path=ppt/slides/_rels/slide35.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36.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34.png" Type="http://schemas.openxmlformats.org/officeDocument/2006/relationships/image"/><Relationship Id="rId3" Target="../media/image35.svg" Type="http://schemas.openxmlformats.org/officeDocument/2006/relationships/image"/></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6" name="Suorakulmio 5">
            <a:extLst>
              <a:ext uri="{FF2B5EF4-FFF2-40B4-BE49-F238E27FC236}">
                <a16:creationId xmlns:a16="http://schemas.microsoft.com/office/drawing/2014/main" id="{22C44F0C-9CE2-02CA-07E8-FA05754B6C6F}"/>
              </a:ext>
            </a:extLst>
          </p:cNvPr>
          <p:cNvSpPr/>
          <p:nvPr/>
        </p:nvSpPr>
        <p:spPr>
          <a:xfrm>
            <a:off x="515181" y="5816600"/>
            <a:ext cx="2113280" cy="83312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3" name="Sisällön paikkamerkki 2">
            <a:extLst>
              <a:ext uri="{FF2B5EF4-FFF2-40B4-BE49-F238E27FC236}">
                <a16:creationId xmlns:a16="http://schemas.microsoft.com/office/drawing/2014/main" id="{1936DC1C-B15B-44BC-B2A3-5C95049456AE}"/>
              </a:ext>
            </a:extLst>
          </p:cNvPr>
          <p:cNvSpPr>
            <a:spLocks noGrp="1"/>
          </p:cNvSpPr>
          <p:nvPr>
            <p:ph idx="1"/>
          </p:nvPr>
        </p:nvSpPr>
        <p:spPr>
          <a:xfrm>
            <a:off x="590153" y="1929785"/>
            <a:ext cx="11011693" cy="3967006"/>
          </a:xfrm>
        </p:spPr>
        <p:txBody>
          <a:bodyPr/>
          <a:lstStyle/>
          <a:p>
            <a:pPr marL="0" indent="0" algn="ctr">
              <a:buNone/>
            </a:pPr>
            <a:r>
              <a:rPr lang="fi-FI" sz="6000" b="1" dirty="0">
                <a:latin typeface="+mj-lt"/>
              </a:rPr>
              <a:t>Hyvää kohtelua </a:t>
            </a:r>
          </a:p>
          <a:p>
            <a:pPr marL="0" indent="0" algn="ctr">
              <a:buNone/>
            </a:pPr>
            <a:r>
              <a:rPr lang="fi-FI" sz="6000" b="1" dirty="0">
                <a:latin typeface="+mj-lt"/>
              </a:rPr>
              <a:t>koskeva suunnitelma</a:t>
            </a:r>
            <a:br>
              <a:rPr lang="fi-FI" sz="4400" dirty="0">
                <a:latin typeface="+mj-lt"/>
              </a:rPr>
            </a:br>
            <a:r>
              <a:rPr lang="fi-FI" sz="3600" b="1" dirty="0">
                <a:solidFill>
                  <a:srgbClr val="C00000"/>
                </a:solidFill>
                <a:latin typeface="+mj-lt"/>
              </a:rPr>
              <a:t>Karhula</a:t>
            </a:r>
            <a:endParaRPr lang="fi-FI" sz="1800" dirty="0">
              <a:latin typeface="+mj-lt"/>
            </a:endParaRPr>
          </a:p>
          <a:p>
            <a:pPr marL="0" indent="0" algn="ctr">
              <a:buNone/>
            </a:pPr>
            <a:br>
              <a:rPr lang="fi-FI" sz="1800" dirty="0">
                <a:latin typeface="+mj-lt"/>
              </a:rPr>
            </a:br>
            <a:r>
              <a:rPr lang="fi-FI" sz="1400" dirty="0">
                <a:latin typeface="+mj-lt"/>
              </a:rPr>
              <a:t>Päivitetty 30.09.2026</a:t>
            </a:r>
            <a:endParaRPr lang="fi-FI" dirty="0">
              <a:latin typeface="+mj-lt"/>
            </a:endParaRPr>
          </a:p>
        </p:txBody>
      </p:sp>
      <p:pic>
        <p:nvPicPr>
          <p:cNvPr id="1026" name="Picture 2" descr="Hoivatie">
            <a:extLst>
              <a:ext uri="{FF2B5EF4-FFF2-40B4-BE49-F238E27FC236}">
                <a16:creationId xmlns:a16="http://schemas.microsoft.com/office/drawing/2014/main" id="{3806225E-DF79-D14E-E725-3952B48AB4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136" y="5860832"/>
            <a:ext cx="2759726" cy="555268"/>
          </a:xfrm>
          <a:prstGeom prst="rect">
            <a:avLst/>
          </a:prstGeom>
          <a:noFill/>
          <a:extLst>
            <a:ext uri="{909E8E84-426E-40DD-AFC4-6F175D3DCCD1}">
              <a14:hiddenFill xmlns:a14="http://schemas.microsoft.com/office/drawing/2010/main">
                <a:solidFill>
                  <a:srgbClr val="FFFFFF"/>
                </a:solidFill>
              </a14:hiddenFill>
            </a:ext>
          </a:extLst>
        </p:spPr>
      </p:pic>
      <p:pic>
        <p:nvPicPr>
          <p:cNvPr id="4" name="Kuva 3">
            <a:extLst>
              <a:ext uri="{FF2B5EF4-FFF2-40B4-BE49-F238E27FC236}">
                <a16:creationId xmlns:a16="http://schemas.microsoft.com/office/drawing/2014/main" id="{A62576CA-23C8-4FA4-9A27-D0294C00648E}"/>
              </a:ext>
            </a:extLst>
          </p:cNvPr>
          <p:cNvPicPr>
            <a:picLocks noChangeAspect="1"/>
          </p:cNvPicPr>
          <p:nvPr/>
        </p:nvPicPr>
        <p:blipFill>
          <a:blip r:embed="rId3"/>
          <a:srcRect l="5185" t="46852" r="22222"/>
          <a:stretch>
            <a:fillRect/>
          </a:stretch>
        </p:blipFill>
        <p:spPr>
          <a:xfrm>
            <a:off x="91877" y="4697789"/>
            <a:ext cx="3056263" cy="2237621"/>
          </a:xfrm>
          <a:prstGeom prst="rect">
            <a:avLst/>
          </a:prstGeom>
        </p:spPr>
      </p:pic>
    </p:spTree>
    <p:extLst>
      <p:ext uri="{BB962C8B-B14F-4D97-AF65-F5344CB8AC3E}">
        <p14:creationId xmlns:p14="http://schemas.microsoft.com/office/powerpoint/2010/main" val="3565898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tsikko 2">
            <a:extLst>
              <a:ext uri="{FF2B5EF4-FFF2-40B4-BE49-F238E27FC236}">
                <a16:creationId xmlns:a16="http://schemas.microsoft.com/office/drawing/2014/main" id="{968F9BDA-1A02-BE2A-4F03-567CC191025C}"/>
              </a:ext>
            </a:extLst>
          </p:cNvPr>
          <p:cNvSpPr>
            <a:spLocks noGrp="1"/>
          </p:cNvSpPr>
          <p:nvPr>
            <p:ph type="title"/>
          </p:nvPr>
        </p:nvSpPr>
        <p:spPr>
          <a:xfrm>
            <a:off x="363537" y="619680"/>
            <a:ext cx="11011693" cy="871379"/>
          </a:xfrm>
        </p:spPr>
        <p:txBody>
          <a:bodyPr/>
          <a:lstStyle/>
          <a:p>
            <a:r>
              <a:rPr lang="fi-FI" sz="3200" dirty="0"/>
              <a:t>Hyvää kohtelua koskeva suunnitelma LSL 61 b § </a:t>
            </a:r>
          </a:p>
        </p:txBody>
      </p:sp>
      <p:sp>
        <p:nvSpPr>
          <p:cNvPr id="5" name="Sisällön paikkamerkki 3">
            <a:extLst>
              <a:ext uri="{FF2B5EF4-FFF2-40B4-BE49-F238E27FC236}">
                <a16:creationId xmlns:a16="http://schemas.microsoft.com/office/drawing/2014/main" id="{896911BE-5769-4996-B175-C3A6CC9BDE20}"/>
              </a:ext>
            </a:extLst>
          </p:cNvPr>
          <p:cNvSpPr>
            <a:spLocks noGrp="1"/>
          </p:cNvSpPr>
          <p:nvPr>
            <p:ph idx="1"/>
          </p:nvPr>
        </p:nvSpPr>
        <p:spPr>
          <a:xfrm>
            <a:off x="363537" y="1299210"/>
            <a:ext cx="7855430" cy="4503420"/>
          </a:xfrm>
        </p:spPr>
        <p:txBody>
          <a:bodyPr/>
          <a:lstStyle/>
          <a:p>
            <a:pPr marL="0" indent="0">
              <a:buNone/>
            </a:pPr>
            <a:r>
              <a:rPr lang="fi-FI" sz="2000" b="0" i="0" dirty="0">
                <a:effectLst/>
                <a:latin typeface="Arial" panose="020B0604020202020204" pitchFamily="34" charset="0"/>
                <a:cs typeface="Arial" panose="020B0604020202020204" pitchFamily="34" charset="0"/>
              </a:rPr>
              <a:t>Toimintamalli: </a:t>
            </a:r>
          </a:p>
          <a:p>
            <a:pPr marL="0" indent="0">
              <a:buNone/>
            </a:pPr>
            <a:r>
              <a:rPr lang="fi-FI" sz="1800" b="0" i="1" dirty="0">
                <a:effectLst/>
                <a:latin typeface="Arial" panose="020B0604020202020204" pitchFamily="34" charset="0"/>
                <a:cs typeface="Arial" panose="020B0604020202020204" pitchFamily="34" charset="0"/>
              </a:rPr>
              <a:t>Hyvää kohtelua koskevan suunnitelman laatimisessa ja sen tarkistamisessa on kuultava toimintayksikköön sijoitettuja lapsia ja heille on annettava mahdollisuus osallistua suunnitelman tekemiseen. Valmis suunnitelma tulee käydä yhdessä läpi yksikköön sijoitettujen lasten kanssa ja suunnitelma tulee sijoittaa kaikkien nähtäville. </a:t>
            </a:r>
          </a:p>
          <a:p>
            <a:pPr marL="0" indent="0">
              <a:buNone/>
            </a:pPr>
            <a:r>
              <a:rPr lang="fi-FI" sz="1800" b="0" i="1" dirty="0">
                <a:effectLst/>
                <a:latin typeface="Arial" panose="020B0604020202020204" pitchFamily="34" charset="0"/>
                <a:cs typeface="Arial" panose="020B0604020202020204" pitchFamily="34" charset="0"/>
              </a:rPr>
              <a:t>Suunnitelma tulee lähettää tiedoksi lapsen sijoituksesta vastaavalle hyvinvointialueelle ja yksikköön sijoitetun lapsen asioista vastaavalle sosiaalityöntekijälle sekä se tulee arvioida ja tarkistaa vuosittain.</a:t>
            </a:r>
          </a:p>
          <a:p>
            <a:pPr marL="0" indent="0">
              <a:buNone/>
            </a:pPr>
            <a:r>
              <a:rPr lang="fi-FI" sz="1800" dirty="0">
                <a:solidFill>
                  <a:schemeClr val="accent2"/>
                </a:solidFill>
                <a:latin typeface="Arial" panose="020B0604020202020204" pitchFamily="34" charset="0"/>
                <a:cs typeface="Arial" panose="020B0604020202020204" pitchFamily="34" charset="0"/>
                <a:hlinkClick r:id="rId2"/>
              </a:rPr>
              <a:t>LSL 61 b §</a:t>
            </a:r>
            <a:endParaRPr lang="fi-FI" sz="1800" dirty="0">
              <a:solidFill>
                <a:schemeClr val="accent2"/>
              </a:solidFill>
              <a:latin typeface="Arial" panose="020B0604020202020204" pitchFamily="34" charset="0"/>
              <a:cs typeface="Arial" panose="020B0604020202020204" pitchFamily="34" charset="0"/>
            </a:endParaRPr>
          </a:p>
        </p:txBody>
      </p:sp>
      <p:pic>
        <p:nvPicPr>
          <p:cNvPr id="3" name="Kuva 2">
            <a:extLst>
              <a:ext uri="{FF2B5EF4-FFF2-40B4-BE49-F238E27FC236}">
                <a16:creationId xmlns:a16="http://schemas.microsoft.com/office/drawing/2014/main" id="{9D312F96-5236-A8F1-7C68-9F78AD203541}"/>
              </a:ext>
            </a:extLst>
          </p:cNvPr>
          <p:cNvPicPr>
            <a:picLocks noChangeAspect="1"/>
          </p:cNvPicPr>
          <p:nvPr/>
        </p:nvPicPr>
        <p:blipFill>
          <a:blip r:embed="rId3">
            <a:extLst>
              <a:ext uri="{28A0092B-C50C-407E-A947-70E740481C1C}">
                <a14:useLocalDpi xmlns:a14="http://schemas.microsoft.com/office/drawing/2010/main" val="0"/>
              </a:ext>
            </a:extLst>
          </a:blip>
          <a:srcRect r="45246" b="59535"/>
          <a:stretch>
            <a:fillRect/>
          </a:stretch>
        </p:blipFill>
        <p:spPr>
          <a:xfrm>
            <a:off x="7620165" y="3615070"/>
            <a:ext cx="4388102" cy="3242930"/>
          </a:xfrm>
          <a:prstGeom prst="rect">
            <a:avLst/>
          </a:prstGeom>
        </p:spPr>
      </p:pic>
    </p:spTree>
    <p:extLst>
      <p:ext uri="{BB962C8B-B14F-4D97-AF65-F5344CB8AC3E}">
        <p14:creationId xmlns:p14="http://schemas.microsoft.com/office/powerpoint/2010/main" val="213084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tsikko 2">
            <a:extLst>
              <a:ext uri="{FF2B5EF4-FFF2-40B4-BE49-F238E27FC236}">
                <a16:creationId xmlns:a16="http://schemas.microsoft.com/office/drawing/2014/main" id="{5700F259-BF99-7405-6CCC-21225CC1D8E6}"/>
              </a:ext>
            </a:extLst>
          </p:cNvPr>
          <p:cNvSpPr>
            <a:spLocks noGrp="1"/>
          </p:cNvSpPr>
          <p:nvPr>
            <p:ph type="title"/>
          </p:nvPr>
        </p:nvSpPr>
        <p:spPr>
          <a:xfrm>
            <a:off x="332185" y="533024"/>
            <a:ext cx="9617551" cy="1429180"/>
          </a:xfrm>
        </p:spPr>
        <p:txBody>
          <a:bodyPr/>
          <a:lstStyle/>
          <a:p>
            <a:r>
              <a:rPr lang="fi-FI" sz="3200" dirty="0"/>
              <a:t>Mikä on hyvää kohtelua koskeva suunnitelma?</a:t>
            </a:r>
          </a:p>
        </p:txBody>
      </p:sp>
      <p:sp>
        <p:nvSpPr>
          <p:cNvPr id="5" name="Sisällön paikkamerkki 5">
            <a:extLst>
              <a:ext uri="{FF2B5EF4-FFF2-40B4-BE49-F238E27FC236}">
                <a16:creationId xmlns:a16="http://schemas.microsoft.com/office/drawing/2014/main" id="{0C55FB39-7B3E-6D09-53C6-246F1BA4E6FA}"/>
              </a:ext>
            </a:extLst>
          </p:cNvPr>
          <p:cNvSpPr>
            <a:spLocks noGrp="1"/>
          </p:cNvSpPr>
          <p:nvPr>
            <p:ph idx="1"/>
          </p:nvPr>
        </p:nvSpPr>
        <p:spPr>
          <a:xfrm>
            <a:off x="332185" y="1328893"/>
            <a:ext cx="6007862" cy="3967006"/>
          </a:xfrm>
        </p:spPr>
        <p:txBody>
          <a:bodyPr/>
          <a:lstStyle/>
          <a:p>
            <a:pPr marL="0" lvl="0" indent="0" defTabSz="457200">
              <a:lnSpc>
                <a:spcPct val="150000"/>
              </a:lnSpc>
              <a:buClrTx/>
              <a:buNone/>
              <a:defRPr/>
            </a:pPr>
            <a:r>
              <a:rPr kumimoji="0" lang="fi-FI" sz="1200" b="0" u="none" strike="noStrike" kern="1200" cap="none" spc="0" normalizeH="0" baseline="0" noProof="0" dirty="0">
                <a:ln>
                  <a:noFill/>
                </a:ln>
                <a:effectLst/>
                <a:uLnTx/>
                <a:uFillTx/>
                <a:latin typeface="Arial"/>
                <a:ea typeface="+mn-ea"/>
                <a:cs typeface="Arial"/>
              </a:rPr>
              <a:t>Hyvän kohtelun suunnitelma </a:t>
            </a:r>
            <a:r>
              <a:rPr lang="fi-FI" sz="1200" dirty="0">
                <a:latin typeface="Arial"/>
                <a:cs typeface="Arial"/>
              </a:rPr>
              <a:t>on osa lastensuojelulain vaatimaa omavalvontasuunnitelmaa. Siihen on kirjattu, miten toimitaan niin, että Karhulassa</a:t>
            </a:r>
            <a:r>
              <a:rPr lang="fi-FI" sz="1200" dirty="0">
                <a:solidFill>
                  <a:srgbClr val="C00000"/>
                </a:solidFill>
                <a:latin typeface="Arial"/>
                <a:cs typeface="Arial"/>
              </a:rPr>
              <a:t> </a:t>
            </a:r>
            <a:r>
              <a:rPr lang="fi-FI" sz="1200" dirty="0">
                <a:latin typeface="Arial"/>
                <a:cs typeface="Arial"/>
              </a:rPr>
              <a:t>kaikilla on turvalliset ja hyvät oltavat. </a:t>
            </a:r>
          </a:p>
          <a:p>
            <a:pPr marL="0" lvl="0" indent="0" defTabSz="457200">
              <a:lnSpc>
                <a:spcPct val="150000"/>
              </a:lnSpc>
              <a:buClrTx/>
              <a:buNone/>
              <a:defRPr/>
            </a:pPr>
            <a:r>
              <a:rPr lang="fi-FI" sz="1200" b="1" dirty="0">
                <a:latin typeface="Arial"/>
                <a:cs typeface="Arial"/>
              </a:rPr>
              <a:t>Suunnitelmalla </a:t>
            </a:r>
            <a:r>
              <a:rPr kumimoji="0" lang="fi-FI" sz="1200" b="1" u="none" strike="noStrike" kern="1200" cap="none" spc="0" normalizeH="0" baseline="0" noProof="0" dirty="0">
                <a:ln>
                  <a:noFill/>
                </a:ln>
                <a:effectLst/>
                <a:uLnTx/>
                <a:uFillTx/>
                <a:latin typeface="Arial"/>
                <a:ea typeface="+mn-ea"/>
                <a:cs typeface="Arial"/>
              </a:rPr>
              <a:t>pyritään vahvistamaan luottamusta, yhdenvertaisuutta sekä tietoisuuttasi omista oikeuksistasi</a:t>
            </a:r>
            <a:r>
              <a:rPr lang="fi-FI" sz="1200" b="1" dirty="0">
                <a:latin typeface="Arial"/>
                <a:cs typeface="Arial"/>
              </a:rPr>
              <a:t>. </a:t>
            </a:r>
            <a:r>
              <a:rPr kumimoji="0" lang="fi-FI" sz="1200" b="0" u="none" strike="noStrike" kern="1200" cap="none" spc="0" normalizeH="0" baseline="0" noProof="0" dirty="0">
                <a:ln>
                  <a:noFill/>
                </a:ln>
                <a:effectLst/>
                <a:uLnTx/>
                <a:uFillTx/>
                <a:latin typeface="Arial"/>
                <a:ea typeface="+mn-ea"/>
                <a:cs typeface="Arial"/>
              </a:rPr>
              <a:t>Jokaisella lapsella </a:t>
            </a:r>
            <a:r>
              <a:rPr lang="fi-FI" sz="1200" dirty="0">
                <a:latin typeface="Arial"/>
                <a:cs typeface="Arial"/>
              </a:rPr>
              <a:t>on oikeus saada osakseen ymmärrystä, turvaa ja hellyyttä. Aikuisten tulee vahvistaa lapsen positiivista minäkuvaa, toimijuutta ja sosiaalisia taitoja sekä vahvistaa lapsen tunnetta siitä, että hän tulee hyväksytyksi omana itsenään.</a:t>
            </a:r>
          </a:p>
          <a:p>
            <a:pPr marL="0" marR="0" lvl="0" indent="0" algn="l" defTabSz="457200" rtl="0" eaLnBrk="1" fontAlgn="auto" latinLnBrk="0" hangingPunct="1">
              <a:lnSpc>
                <a:spcPct val="150000"/>
              </a:lnSpc>
              <a:spcBef>
                <a:spcPts val="1000"/>
              </a:spcBef>
              <a:spcAft>
                <a:spcPts val="0"/>
              </a:spcAft>
              <a:buClrTx/>
              <a:buSzTx/>
              <a:buNone/>
              <a:tabLst/>
              <a:defRPr/>
            </a:pPr>
            <a:r>
              <a:rPr lang="fi-FI" sz="1200" dirty="0">
                <a:latin typeface="Arial"/>
                <a:cs typeface="Arial"/>
              </a:rPr>
              <a:t>Suunnitelmassa on avattu lapsen oikeuksia ja oikeusturvaa, lapsen mahdollisuuksia vaikuttaa itseään koskeviin asioihin sekä yksikön toimintatapoja.</a:t>
            </a:r>
            <a:endParaRPr kumimoji="0" lang="fi-FI" sz="1200" b="0" u="none" strike="noStrike" kern="1200" cap="none" spc="0" normalizeH="0" baseline="0" noProof="0" dirty="0">
              <a:ln>
                <a:noFill/>
              </a:ln>
              <a:effectLst/>
              <a:uLnTx/>
              <a:uFillTx/>
              <a:latin typeface="Arial"/>
              <a:cs typeface="Arial"/>
            </a:endParaRPr>
          </a:p>
          <a:p>
            <a:pPr>
              <a:lnSpc>
                <a:spcPct val="150000"/>
              </a:lnSpc>
            </a:pPr>
            <a:endParaRPr lang="fi-FI" sz="1600" dirty="0"/>
          </a:p>
        </p:txBody>
      </p:sp>
      <p:pic>
        <p:nvPicPr>
          <p:cNvPr id="6" name="Kuva 5">
            <a:extLst>
              <a:ext uri="{FF2B5EF4-FFF2-40B4-BE49-F238E27FC236}">
                <a16:creationId xmlns:a16="http://schemas.microsoft.com/office/drawing/2014/main" id="{B54D9822-DCB0-86AE-86B2-194CD0B2FE31}"/>
              </a:ext>
            </a:extLst>
          </p:cNvPr>
          <p:cNvPicPr>
            <a:picLocks noChangeAspect="1"/>
          </p:cNvPicPr>
          <p:nvPr/>
        </p:nvPicPr>
        <p:blipFill>
          <a:blip r:embed="rId2"/>
          <a:srcRect l="8321" t="7772" r="6839" b="19377"/>
          <a:stretch>
            <a:fillRect/>
          </a:stretch>
        </p:blipFill>
        <p:spPr>
          <a:xfrm>
            <a:off x="6372596" y="1440398"/>
            <a:ext cx="5420543" cy="3103027"/>
          </a:xfrm>
          <a:prstGeom prst="rect">
            <a:avLst/>
          </a:prstGeom>
        </p:spPr>
      </p:pic>
    </p:spTree>
    <p:extLst>
      <p:ext uri="{BB962C8B-B14F-4D97-AF65-F5344CB8AC3E}">
        <p14:creationId xmlns:p14="http://schemas.microsoft.com/office/powerpoint/2010/main" val="2856859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tsikko 2">
            <a:extLst>
              <a:ext uri="{FF2B5EF4-FFF2-40B4-BE49-F238E27FC236}">
                <a16:creationId xmlns:a16="http://schemas.microsoft.com/office/drawing/2014/main" id="{89499DD7-46BF-0C5E-0A11-1ACB5EB119FF}"/>
              </a:ext>
            </a:extLst>
          </p:cNvPr>
          <p:cNvSpPr>
            <a:spLocks noGrp="1"/>
          </p:cNvSpPr>
          <p:nvPr>
            <p:ph type="title"/>
          </p:nvPr>
        </p:nvSpPr>
        <p:spPr>
          <a:xfrm>
            <a:off x="373849" y="599444"/>
            <a:ext cx="5269070" cy="1429180"/>
          </a:xfrm>
        </p:spPr>
        <p:txBody>
          <a:bodyPr/>
          <a:lstStyle/>
          <a:p>
            <a:pPr algn="ctr"/>
            <a:r>
              <a:rPr lang="fi-FI" sz="3200" dirty="0"/>
              <a:t>Millaista on hyvä kohtelu?</a:t>
            </a:r>
          </a:p>
        </p:txBody>
      </p:sp>
      <p:sp>
        <p:nvSpPr>
          <p:cNvPr id="5" name="Sisällön paikkamerkki 3">
            <a:extLst>
              <a:ext uri="{FF2B5EF4-FFF2-40B4-BE49-F238E27FC236}">
                <a16:creationId xmlns:a16="http://schemas.microsoft.com/office/drawing/2014/main" id="{9FE67C44-E5EE-2D8B-87DD-A4CAA2EFED61}"/>
              </a:ext>
            </a:extLst>
          </p:cNvPr>
          <p:cNvSpPr>
            <a:spLocks noGrp="1"/>
          </p:cNvSpPr>
          <p:nvPr>
            <p:ph idx="1"/>
          </p:nvPr>
        </p:nvSpPr>
        <p:spPr>
          <a:xfrm>
            <a:off x="373849" y="1314034"/>
            <a:ext cx="5722151" cy="4581154"/>
          </a:xfrm>
        </p:spPr>
        <p:txBody>
          <a:bodyPr vert="horz" lIns="91440" tIns="45720" rIns="91440" bIns="45720" rtlCol="0" anchor="t">
            <a:noAutofit/>
          </a:bodyPr>
          <a:lstStyle/>
          <a:p>
            <a:pPr marL="0" indent="0" algn="just">
              <a:lnSpc>
                <a:spcPct val="150000"/>
              </a:lnSpc>
              <a:buNone/>
            </a:pPr>
            <a:r>
              <a:rPr lang="fi-FI" sz="1200" dirty="0">
                <a:latin typeface="Arial" panose="020B0604020202020204" pitchFamily="34" charset="0"/>
                <a:cs typeface="Arial" panose="020B0604020202020204" pitchFamily="34" charset="0"/>
              </a:rPr>
              <a:t>Hyvä kohtelu vahvistaa lapsen positiivista minäkuvaa, toimijuutta ja sosiaalisia taitoja sekä vahvistaa lapsen tunnetta siitä, että hän tulee hyväksytyksi omana itsenään. Ohjaajat ja lapset kohtelevat toisiaan kunnioittavasti. Karhulassa on nollatoleranssi toisten epäasialliselle kohtelulle, kiusaamiselle ja väkivallalle. </a:t>
            </a:r>
            <a:endParaRPr lang="fi-FI" sz="1200" dirty="0">
              <a:highlight>
                <a:srgbClr val="FFFF00"/>
              </a:highlight>
              <a:latin typeface="Arial" panose="020B0604020202020204" pitchFamily="34" charset="0"/>
              <a:cs typeface="Arial" panose="020B0604020202020204" pitchFamily="34" charset="0"/>
            </a:endParaRPr>
          </a:p>
          <a:p>
            <a:pPr marL="0" indent="0" algn="just">
              <a:lnSpc>
                <a:spcPct val="150000"/>
              </a:lnSpc>
              <a:buNone/>
            </a:pPr>
            <a:r>
              <a:rPr lang="fi-FI" sz="1200" b="1" dirty="0">
                <a:latin typeface="Arial" panose="020B0604020202020204" pitchFamily="34" charset="0"/>
                <a:cs typeface="Arial" panose="020B0604020202020204" pitchFamily="34" charset="0"/>
              </a:rPr>
              <a:t>Sinua tulee kasvattaa siten, että saat osaksesi ymmärrystä, turvaa ja hellyyttä. Sinua ei saa alistaa, kurittaa ruumiillisesti eikä kohdella muulla tavoin loukkaavasti. Sinun itsenäistymistäsi sekä kasvamistasi vastuullisuuteen ja aikuisuuteen tulee tukea ja edistää.</a:t>
            </a:r>
            <a:endParaRPr lang="fi-FI" sz="1200" dirty="0">
              <a:latin typeface="Arial" panose="020B0604020202020204" pitchFamily="34" charset="0"/>
              <a:cs typeface="Arial" panose="020B0604020202020204" pitchFamily="34" charset="0"/>
            </a:endParaRPr>
          </a:p>
          <a:p>
            <a:endParaRPr lang="fi-FI" sz="1200" dirty="0">
              <a:latin typeface="Arial" panose="020B0604020202020204" pitchFamily="34" charset="0"/>
              <a:cs typeface="Arial" panose="020B0604020202020204" pitchFamily="34" charset="0"/>
            </a:endParaRPr>
          </a:p>
        </p:txBody>
      </p:sp>
      <p:pic>
        <p:nvPicPr>
          <p:cNvPr id="6" name="Kuva 5">
            <a:extLst>
              <a:ext uri="{FF2B5EF4-FFF2-40B4-BE49-F238E27FC236}">
                <a16:creationId xmlns:a16="http://schemas.microsoft.com/office/drawing/2014/main" id="{BD6881E0-0CB6-396E-D23B-7FAC8B98FD43}"/>
              </a:ext>
            </a:extLst>
          </p:cNvPr>
          <p:cNvPicPr>
            <a:picLocks noChangeAspect="1"/>
          </p:cNvPicPr>
          <p:nvPr/>
        </p:nvPicPr>
        <p:blipFill>
          <a:blip r:embed="rId2"/>
          <a:srcRect l="6388" r="7804" b="14347"/>
          <a:stretch>
            <a:fillRect/>
          </a:stretch>
        </p:blipFill>
        <p:spPr>
          <a:xfrm>
            <a:off x="6908800" y="1192113"/>
            <a:ext cx="4909351" cy="3267017"/>
          </a:xfrm>
          <a:prstGeom prst="rect">
            <a:avLst/>
          </a:prstGeom>
        </p:spPr>
      </p:pic>
      <p:sp>
        <p:nvSpPr>
          <p:cNvPr id="8" name="Tekstiruutu 7">
            <a:extLst>
              <a:ext uri="{FF2B5EF4-FFF2-40B4-BE49-F238E27FC236}">
                <a16:creationId xmlns:a16="http://schemas.microsoft.com/office/drawing/2014/main" id="{07CBE016-CB81-1A62-D924-39C6A32D5A34}"/>
              </a:ext>
            </a:extLst>
          </p:cNvPr>
          <p:cNvSpPr txBox="1"/>
          <p:nvPr/>
        </p:nvSpPr>
        <p:spPr>
          <a:xfrm>
            <a:off x="6091881" y="4584336"/>
            <a:ext cx="6096000" cy="1938992"/>
          </a:xfrm>
          <a:prstGeom prst="rect">
            <a:avLst/>
          </a:prstGeom>
          <a:noFill/>
        </p:spPr>
        <p:txBody>
          <a:bodyPr wrap="square" lIns="91440" tIns="45720" rIns="91440" bIns="45720" anchor="t">
            <a:spAutoFit/>
          </a:bodyPr>
          <a:lstStyle/>
          <a:p>
            <a:pPr marL="285750" indent="-285750"/>
            <a:r>
              <a:rPr lang="fi-FI" sz="1200" b="1" dirty="0">
                <a:latin typeface="Arial"/>
                <a:cs typeface="Arial"/>
              </a:rPr>
              <a:t>Karhulan lasten ajatukset ja mielipiteet - Millaista on hyvä kohtelu? Mistä tunnistaa hyvän kohtelun?</a:t>
            </a:r>
          </a:p>
          <a:p>
            <a:pPr marL="285750" indent="-285750">
              <a:buFont typeface="Calibri"/>
              <a:buChar char="-"/>
            </a:pPr>
            <a:r>
              <a:rPr lang="fi-FI" sz="1200" dirty="0">
                <a:latin typeface="Segoe Print"/>
                <a:cs typeface="Arial"/>
              </a:rPr>
              <a:t>"Kuuntelee ja ottaa huomioon."</a:t>
            </a:r>
          </a:p>
          <a:p>
            <a:pPr marL="285750" indent="-285750">
              <a:buFont typeface="Calibri"/>
              <a:buChar char="-"/>
            </a:pPr>
            <a:r>
              <a:rPr lang="fi-FI" sz="1200" dirty="0">
                <a:latin typeface="Segoe Print"/>
                <a:cs typeface="Arial"/>
              </a:rPr>
              <a:t>"Tervehtii tavatessa, avaa muille oven."</a:t>
            </a:r>
          </a:p>
          <a:p>
            <a:pPr marL="285750" indent="-285750">
              <a:buFont typeface="Calibri"/>
              <a:buChar char="-"/>
            </a:pPr>
            <a:r>
              <a:rPr lang="fi-FI" sz="1200" dirty="0">
                <a:latin typeface="Segoe Print"/>
                <a:cs typeface="Arial"/>
              </a:rPr>
              <a:t>"Lapsesta huolehditaan ja että lapsi on turvassa."</a:t>
            </a:r>
          </a:p>
          <a:p>
            <a:pPr marL="285750" indent="-285750">
              <a:buFont typeface="Calibri"/>
              <a:buChar char="-"/>
            </a:pPr>
            <a:r>
              <a:rPr lang="fi-FI" sz="1200" dirty="0">
                <a:latin typeface="Segoe Print"/>
                <a:cs typeface="Arial"/>
              </a:rPr>
              <a:t>"Meistä lapsista huolehditaan yksikössä."</a:t>
            </a:r>
          </a:p>
          <a:p>
            <a:pPr marL="285750" indent="-285750">
              <a:buFont typeface="Calibri"/>
              <a:buChar char="-"/>
            </a:pPr>
            <a:r>
              <a:rPr lang="fi-FI" sz="1200" dirty="0">
                <a:latin typeface="Segoe Print"/>
                <a:cs typeface="Arial"/>
              </a:rPr>
              <a:t>"Puhuttaessa perheestä, puhutaan kauniisti."</a:t>
            </a:r>
          </a:p>
          <a:p>
            <a:pPr marL="285750" indent="-285750">
              <a:buFont typeface="Calibri"/>
              <a:buChar char="-"/>
            </a:pPr>
            <a:r>
              <a:rPr lang="fi-FI" sz="1200" dirty="0">
                <a:latin typeface="Segoe Print"/>
                <a:cs typeface="Arial"/>
              </a:rPr>
              <a:t>"Kohdellaan oikeudenmukaisesti."</a:t>
            </a:r>
          </a:p>
          <a:p>
            <a:pPr marL="285750" indent="-285750">
              <a:buFont typeface="Calibri"/>
              <a:buChar char="-"/>
            </a:pPr>
            <a:r>
              <a:rPr lang="fi-FI" sz="1200" dirty="0">
                <a:latin typeface="Segoe Print"/>
                <a:cs typeface="Arial"/>
              </a:rPr>
              <a:t>"Jos lupaa jotain, niin olisi kiva, että se toteutuu ja pidetään kiinni niistä. Se tuo luottamusta ja turvallisuutta."</a:t>
            </a:r>
          </a:p>
        </p:txBody>
      </p:sp>
    </p:spTree>
    <p:extLst>
      <p:ext uri="{BB962C8B-B14F-4D97-AF65-F5344CB8AC3E}">
        <p14:creationId xmlns:p14="http://schemas.microsoft.com/office/powerpoint/2010/main" val="1713451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tsikko 2">
            <a:extLst>
              <a:ext uri="{FF2B5EF4-FFF2-40B4-BE49-F238E27FC236}">
                <a16:creationId xmlns:a16="http://schemas.microsoft.com/office/drawing/2014/main" id="{A1372DA4-A31D-D819-3733-5651C7CE1C83}"/>
              </a:ext>
            </a:extLst>
          </p:cNvPr>
          <p:cNvSpPr>
            <a:spLocks noGrp="1"/>
          </p:cNvSpPr>
          <p:nvPr>
            <p:ph type="title"/>
          </p:nvPr>
        </p:nvSpPr>
        <p:spPr>
          <a:xfrm>
            <a:off x="325465" y="487996"/>
            <a:ext cx="7961125" cy="1000125"/>
          </a:xfrm>
        </p:spPr>
        <p:txBody>
          <a:bodyPr/>
          <a:lstStyle/>
          <a:p>
            <a:r>
              <a:rPr lang="fi-FI" sz="3200" dirty="0">
                <a:latin typeface="Arial" panose="020B0604020202020204" pitchFamily="34" charset="0"/>
                <a:cs typeface="Arial" panose="020B0604020202020204" pitchFamily="34" charset="0"/>
              </a:rPr>
              <a:t>Lapsen hyvä huolenpito </a:t>
            </a:r>
            <a:br>
              <a:rPr lang="fi-FI" sz="3600" dirty="0">
                <a:latin typeface="Arial" panose="020B0604020202020204" pitchFamily="34" charset="0"/>
                <a:cs typeface="Arial" panose="020B0604020202020204" pitchFamily="34" charset="0"/>
              </a:rPr>
            </a:br>
            <a:r>
              <a:rPr lang="fi-FI" sz="1800" dirty="0">
                <a:solidFill>
                  <a:srgbClr val="C00000"/>
                </a:solidFill>
                <a:latin typeface="Arial" panose="020B0604020202020204" pitchFamily="34" charset="0"/>
                <a:cs typeface="Arial" panose="020B0604020202020204" pitchFamily="34" charset="0"/>
              </a:rPr>
              <a:t>Laki lapsen huollosta ja tapaamisoikeudesta 1 §</a:t>
            </a:r>
            <a:endParaRPr lang="fi-FI" sz="3600" dirty="0">
              <a:solidFill>
                <a:srgbClr val="C00000"/>
              </a:solidFill>
              <a:latin typeface="Arial" panose="020B0604020202020204" pitchFamily="34" charset="0"/>
              <a:cs typeface="Arial" panose="020B0604020202020204" pitchFamily="34" charset="0"/>
            </a:endParaRPr>
          </a:p>
        </p:txBody>
      </p:sp>
      <p:sp>
        <p:nvSpPr>
          <p:cNvPr id="5" name="Sisällön paikkamerkki 3">
            <a:extLst>
              <a:ext uri="{FF2B5EF4-FFF2-40B4-BE49-F238E27FC236}">
                <a16:creationId xmlns:a16="http://schemas.microsoft.com/office/drawing/2014/main" id="{72158620-159E-0AD3-0AA0-E2C4C1F7513B}"/>
              </a:ext>
            </a:extLst>
          </p:cNvPr>
          <p:cNvSpPr>
            <a:spLocks noGrp="1"/>
          </p:cNvSpPr>
          <p:nvPr>
            <p:ph idx="1"/>
          </p:nvPr>
        </p:nvSpPr>
        <p:spPr>
          <a:xfrm>
            <a:off x="325465" y="1488121"/>
            <a:ext cx="7208810" cy="4319022"/>
          </a:xfrm>
        </p:spPr>
        <p:txBody>
          <a:bodyPr/>
          <a:lstStyle/>
          <a:p>
            <a:pPr marL="0" indent="0" fontAlgn="base">
              <a:lnSpc>
                <a:spcPct val="150000"/>
              </a:lnSpc>
              <a:buNone/>
            </a:pPr>
            <a:r>
              <a:rPr lang="fi-FI" sz="1200" dirty="0">
                <a:latin typeface="Arial" panose="020B0604020202020204" pitchFamily="34" charset="0"/>
                <a:cs typeface="Arial" panose="020B0604020202020204" pitchFamily="34" charset="0"/>
              </a:rPr>
              <a:t>Lapsen huollon tarkoituksena on turvata lapsen </a:t>
            </a:r>
            <a:r>
              <a:rPr lang="fi-FI" sz="1200" b="1" dirty="0">
                <a:latin typeface="Arial" panose="020B0604020202020204" pitchFamily="34" charset="0"/>
                <a:cs typeface="Arial" panose="020B0604020202020204" pitchFamily="34" charset="0"/>
              </a:rPr>
              <a:t>tasapainoinen kehitys ja hyvinvointi lapsen yksilöllisten tarpeiden ja toivomusten mukaisesti</a:t>
            </a:r>
            <a:r>
              <a:rPr lang="fi-FI" sz="1200" dirty="0">
                <a:latin typeface="Arial" panose="020B0604020202020204" pitchFamily="34" charset="0"/>
                <a:cs typeface="Arial" panose="020B0604020202020204" pitchFamily="34" charset="0"/>
              </a:rPr>
              <a:t>. Huollon tulee turvata </a:t>
            </a:r>
            <a:r>
              <a:rPr lang="fi-FI" sz="1200" b="1" dirty="0">
                <a:latin typeface="Arial" panose="020B0604020202020204" pitchFamily="34" charset="0"/>
                <a:cs typeface="Arial" panose="020B0604020202020204" pitchFamily="34" charset="0"/>
              </a:rPr>
              <a:t>myönteiset ja läheiset ihmissuhteet </a:t>
            </a:r>
            <a:r>
              <a:rPr lang="fi-FI" sz="1200" dirty="0">
                <a:latin typeface="Arial" panose="020B0604020202020204" pitchFamily="34" charset="0"/>
                <a:cs typeface="Arial" panose="020B0604020202020204" pitchFamily="34" charset="0"/>
              </a:rPr>
              <a:t>erityisesti lapsen ja hänen vanhempiensa välillä. Myös muita lapselle tärkeitä ihmissuhteita on vaalittava.</a:t>
            </a:r>
          </a:p>
          <a:p>
            <a:pPr marL="0" indent="0" fontAlgn="base">
              <a:lnSpc>
                <a:spcPct val="150000"/>
              </a:lnSpc>
              <a:buNone/>
            </a:pPr>
            <a:r>
              <a:rPr lang="fi-FI" sz="1200" dirty="0">
                <a:latin typeface="Arial" panose="020B0604020202020204" pitchFamily="34" charset="0"/>
                <a:cs typeface="Arial" panose="020B0604020202020204" pitchFamily="34" charset="0"/>
              </a:rPr>
              <a:t>Lapselle tulee turvata </a:t>
            </a:r>
            <a:r>
              <a:rPr lang="fi-FI" sz="1200" b="1" dirty="0">
                <a:latin typeface="Arial" panose="020B0604020202020204" pitchFamily="34" charset="0"/>
                <a:cs typeface="Arial" panose="020B0604020202020204" pitchFamily="34" charset="0"/>
              </a:rPr>
              <a:t>hyvä hoito ja kasvatus</a:t>
            </a:r>
            <a:r>
              <a:rPr lang="fi-FI" sz="1200" dirty="0">
                <a:latin typeface="Arial" panose="020B0604020202020204" pitchFamily="34" charset="0"/>
                <a:cs typeface="Arial" panose="020B0604020202020204" pitchFamily="34" charset="0"/>
              </a:rPr>
              <a:t> sekä lapsen ikään ja kehitystasoon nähden tarpeellinen </a:t>
            </a:r>
            <a:r>
              <a:rPr lang="fi-FI" sz="1200" b="1" dirty="0">
                <a:latin typeface="Arial" panose="020B0604020202020204" pitchFamily="34" charset="0"/>
                <a:cs typeface="Arial" panose="020B0604020202020204" pitchFamily="34" charset="0"/>
              </a:rPr>
              <a:t>valvonta ja huolenpito</a:t>
            </a:r>
            <a:r>
              <a:rPr lang="fi-FI" sz="1200" dirty="0">
                <a:latin typeface="Arial" panose="020B0604020202020204" pitchFamily="34" charset="0"/>
                <a:cs typeface="Arial" panose="020B0604020202020204" pitchFamily="34" charset="0"/>
              </a:rPr>
              <a:t>. Lapselle on pyrittävä antamaan </a:t>
            </a:r>
            <a:r>
              <a:rPr lang="fi-FI" sz="1200" b="1" dirty="0">
                <a:latin typeface="Arial" panose="020B0604020202020204" pitchFamily="34" charset="0"/>
                <a:cs typeface="Arial" panose="020B0604020202020204" pitchFamily="34" charset="0"/>
              </a:rPr>
              <a:t>turvallinen ja virikkeitä antava kasvuympäristö </a:t>
            </a:r>
            <a:r>
              <a:rPr lang="fi-FI" sz="1200" dirty="0">
                <a:latin typeface="Arial" panose="020B0604020202020204" pitchFamily="34" charset="0"/>
                <a:cs typeface="Arial" panose="020B0604020202020204" pitchFamily="34" charset="0"/>
              </a:rPr>
              <a:t>sekä lapsen taipumuksia ja toivomuksia </a:t>
            </a:r>
            <a:r>
              <a:rPr lang="fi-FI" sz="1200" b="1" dirty="0">
                <a:latin typeface="Arial" panose="020B0604020202020204" pitchFamily="34" charset="0"/>
                <a:cs typeface="Arial" panose="020B0604020202020204" pitchFamily="34" charset="0"/>
              </a:rPr>
              <a:t>vastaava koulutus</a:t>
            </a:r>
            <a:r>
              <a:rPr lang="fi-FI" sz="1200" dirty="0">
                <a:latin typeface="Arial" panose="020B0604020202020204" pitchFamily="34" charset="0"/>
                <a:cs typeface="Arial" panose="020B0604020202020204" pitchFamily="34" charset="0"/>
              </a:rPr>
              <a:t>. </a:t>
            </a:r>
            <a:r>
              <a:rPr lang="fi-FI" sz="1200" b="1" dirty="0">
                <a:latin typeface="Arial" panose="020B0604020202020204" pitchFamily="34" charset="0"/>
                <a:cs typeface="Arial" panose="020B0604020202020204" pitchFamily="34" charset="0"/>
              </a:rPr>
              <a:t>Lasta on suojeltava </a:t>
            </a:r>
            <a:r>
              <a:rPr lang="fi-FI" sz="1200" dirty="0">
                <a:latin typeface="Arial" panose="020B0604020202020204" pitchFamily="34" charset="0"/>
                <a:cs typeface="Arial" panose="020B0604020202020204" pitchFamily="34" charset="0"/>
              </a:rPr>
              <a:t>kaikenlaiselta ruumiilliselta ja henkiseltä väkivallalta, huonolta kohtelulta ja hyväksikäytöltä.</a:t>
            </a:r>
          </a:p>
          <a:p>
            <a:pPr marL="0" indent="0" fontAlgn="base">
              <a:lnSpc>
                <a:spcPct val="150000"/>
              </a:lnSpc>
              <a:buNone/>
            </a:pPr>
            <a:r>
              <a:rPr lang="fi-FI" sz="1200" dirty="0">
                <a:latin typeface="Arial" panose="020B0604020202020204" pitchFamily="34" charset="0"/>
                <a:cs typeface="Arial" panose="020B0604020202020204" pitchFamily="34" charset="0"/>
              </a:rPr>
              <a:t>Lasta tulee kasvattaa siten, että lapsi saa osakseen </a:t>
            </a:r>
            <a:r>
              <a:rPr lang="fi-FI" sz="1200" b="1" dirty="0">
                <a:latin typeface="Arial" panose="020B0604020202020204" pitchFamily="34" charset="0"/>
                <a:cs typeface="Arial" panose="020B0604020202020204" pitchFamily="34" charset="0"/>
              </a:rPr>
              <a:t>ymmärtämystä, turvaa ja hellyyttä</a:t>
            </a:r>
            <a:r>
              <a:rPr lang="fi-FI" sz="1200" dirty="0">
                <a:latin typeface="Arial" panose="020B0604020202020204" pitchFamily="34" charset="0"/>
                <a:cs typeface="Arial" panose="020B0604020202020204" pitchFamily="34" charset="0"/>
              </a:rPr>
              <a:t>. </a:t>
            </a:r>
            <a:r>
              <a:rPr lang="fi-FI" sz="1200" b="1" dirty="0">
                <a:latin typeface="Arial" panose="020B0604020202020204" pitchFamily="34" charset="0"/>
                <a:cs typeface="Arial" panose="020B0604020202020204" pitchFamily="34" charset="0"/>
              </a:rPr>
              <a:t>Lasta ei saa alistaa, kurittaa ruumiillisesti eikä kohdella muulla tavoin loukkaavasti</a:t>
            </a:r>
            <a:r>
              <a:rPr lang="fi-FI" sz="1200" dirty="0">
                <a:latin typeface="Arial" panose="020B0604020202020204" pitchFamily="34" charset="0"/>
                <a:cs typeface="Arial" panose="020B0604020202020204" pitchFamily="34" charset="0"/>
              </a:rPr>
              <a:t>. Lapsen i</a:t>
            </a:r>
            <a:r>
              <a:rPr lang="fi-FI" sz="1200" b="1" dirty="0">
                <a:latin typeface="Arial" panose="020B0604020202020204" pitchFamily="34" charset="0"/>
                <a:cs typeface="Arial" panose="020B0604020202020204" pitchFamily="34" charset="0"/>
              </a:rPr>
              <a:t>tsenäistymistä</a:t>
            </a:r>
            <a:r>
              <a:rPr lang="fi-FI" sz="1200" dirty="0">
                <a:latin typeface="Arial" panose="020B0604020202020204" pitchFamily="34" charset="0"/>
                <a:cs typeface="Arial" panose="020B0604020202020204" pitchFamily="34" charset="0"/>
              </a:rPr>
              <a:t> sekä k</a:t>
            </a:r>
            <a:r>
              <a:rPr lang="fi-FI" sz="1200" b="1" dirty="0">
                <a:latin typeface="Arial" panose="020B0604020202020204" pitchFamily="34" charset="0"/>
                <a:cs typeface="Arial" panose="020B0604020202020204" pitchFamily="34" charset="0"/>
              </a:rPr>
              <a:t>asvamista vastuullisuuteen</a:t>
            </a:r>
            <a:r>
              <a:rPr lang="fi-FI" sz="1200" dirty="0">
                <a:latin typeface="Arial" panose="020B0604020202020204" pitchFamily="34" charset="0"/>
                <a:cs typeface="Arial" panose="020B0604020202020204" pitchFamily="34" charset="0"/>
              </a:rPr>
              <a:t> ja aikuisuuteen tulee tukea ja edistää.</a:t>
            </a:r>
          </a:p>
          <a:p>
            <a:pPr fontAlgn="base">
              <a:lnSpc>
                <a:spcPct val="150000"/>
              </a:lnSpc>
            </a:pPr>
            <a:endParaRPr lang="fi-FI" sz="1400" dirty="0">
              <a:latin typeface="Arial" panose="020B0604020202020204" pitchFamily="34" charset="0"/>
              <a:cs typeface="Arial" panose="020B0604020202020204" pitchFamily="34" charset="0"/>
            </a:endParaRPr>
          </a:p>
        </p:txBody>
      </p:sp>
      <p:pic>
        <p:nvPicPr>
          <p:cNvPr id="6" name="Kuva 5">
            <a:extLst>
              <a:ext uri="{FF2B5EF4-FFF2-40B4-BE49-F238E27FC236}">
                <a16:creationId xmlns:a16="http://schemas.microsoft.com/office/drawing/2014/main" id="{9431A9CE-2D9C-3D46-909B-602DDAC5A96D}"/>
              </a:ext>
            </a:extLst>
          </p:cNvPr>
          <p:cNvPicPr>
            <a:picLocks noChangeAspect="1"/>
          </p:cNvPicPr>
          <p:nvPr/>
        </p:nvPicPr>
        <p:blipFill>
          <a:blip r:embed="rId2">
            <a:extLst>
              <a:ext uri="{28A0092B-C50C-407E-A947-70E740481C1C}">
                <a14:useLocalDpi xmlns:a14="http://schemas.microsoft.com/office/drawing/2010/main" val="0"/>
              </a:ext>
            </a:extLst>
          </a:blip>
          <a:srcRect l="2334" t="8222" r="59222" b="34667"/>
          <a:stretch>
            <a:fillRect/>
          </a:stretch>
        </p:blipFill>
        <p:spPr>
          <a:xfrm>
            <a:off x="8286590" y="1264920"/>
            <a:ext cx="2636520" cy="3916680"/>
          </a:xfrm>
          <a:prstGeom prst="rect">
            <a:avLst/>
          </a:prstGeom>
        </p:spPr>
      </p:pic>
    </p:spTree>
    <p:extLst>
      <p:ext uri="{BB962C8B-B14F-4D97-AF65-F5344CB8AC3E}">
        <p14:creationId xmlns:p14="http://schemas.microsoft.com/office/powerpoint/2010/main" val="2763437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5DD51-B74D-B08C-FE86-DFFF7EE16FA2}"/>
            </a:ext>
          </a:extLst>
        </p:cNvPr>
        <p:cNvGrpSpPr/>
        <p:nvPr/>
      </p:nvGrpSpPr>
      <p:grpSpPr>
        <a:xfrm>
          <a:off x="0" y="0"/>
          <a:ext cx="0" cy="0"/>
          <a:chOff x="0" y="0"/>
          <a:chExt cx="0" cy="0"/>
        </a:xfrm>
      </p:grpSpPr>
      <p:pic>
        <p:nvPicPr>
          <p:cNvPr id="34" name="Kuva 33">
            <a:extLst>
              <a:ext uri="{FF2B5EF4-FFF2-40B4-BE49-F238E27FC236}">
                <a16:creationId xmlns:a16="http://schemas.microsoft.com/office/drawing/2014/main" id="{4EFA5754-E11F-D993-ED4D-80972F339FA1}"/>
              </a:ext>
            </a:extLst>
          </p:cNvPr>
          <p:cNvPicPr>
            <a:picLocks noChangeAspect="1"/>
          </p:cNvPicPr>
          <p:nvPr/>
        </p:nvPicPr>
        <p:blipFill>
          <a:blip r:embed="rId2">
            <a:extLst>
              <a:ext uri="{28A0092B-C50C-407E-A947-70E740481C1C}">
                <a14:useLocalDpi xmlns:a14="http://schemas.microsoft.com/office/drawing/2010/main" val="0"/>
              </a:ext>
            </a:extLst>
          </a:blip>
          <a:srcRect l="15904" t="16174" r="30157" b="54963"/>
          <a:stretch>
            <a:fillRect/>
          </a:stretch>
        </p:blipFill>
        <p:spPr>
          <a:xfrm>
            <a:off x="6906668" y="3215083"/>
            <a:ext cx="3500614" cy="1873205"/>
          </a:xfrm>
          <a:prstGeom prst="rect">
            <a:avLst/>
          </a:prstGeom>
        </p:spPr>
      </p:pic>
      <p:sp>
        <p:nvSpPr>
          <p:cNvPr id="36" name="Tekstiruutu 35">
            <a:extLst>
              <a:ext uri="{FF2B5EF4-FFF2-40B4-BE49-F238E27FC236}">
                <a16:creationId xmlns:a16="http://schemas.microsoft.com/office/drawing/2014/main" id="{A4FC7F63-472B-47DB-24FE-228FF1CDD2BC}"/>
              </a:ext>
            </a:extLst>
          </p:cNvPr>
          <p:cNvSpPr txBox="1"/>
          <p:nvPr/>
        </p:nvSpPr>
        <p:spPr>
          <a:xfrm>
            <a:off x="7168728" y="3922130"/>
            <a:ext cx="2350300" cy="646331"/>
          </a:xfrm>
          <a:prstGeom prst="rect">
            <a:avLst/>
          </a:prstGeom>
          <a:noFill/>
        </p:spPr>
        <p:txBody>
          <a:bodyPr wrap="square">
            <a:spAutoFit/>
          </a:bodyPr>
          <a:lstStyle/>
          <a:p>
            <a:pPr algn="ctr"/>
            <a:r>
              <a:rPr lang="fi-FI" sz="1800" b="1" i="1" dirty="0">
                <a:solidFill>
                  <a:schemeClr val="tx1"/>
                </a:solidFill>
                <a:latin typeface="+mj-lt"/>
                <a:cs typeface="Arial" panose="020B0604020202020204" pitchFamily="34" charset="0"/>
              </a:rPr>
              <a:t>tulla kuulluksi ja ilmaista mielipiteesi</a:t>
            </a:r>
          </a:p>
        </p:txBody>
      </p:sp>
      <p:pic>
        <p:nvPicPr>
          <p:cNvPr id="24" name="Kuva 23">
            <a:extLst>
              <a:ext uri="{FF2B5EF4-FFF2-40B4-BE49-F238E27FC236}">
                <a16:creationId xmlns:a16="http://schemas.microsoft.com/office/drawing/2014/main" id="{C167D8FE-D517-5EED-AA55-1B77EFB509FD}"/>
              </a:ext>
            </a:extLst>
          </p:cNvPr>
          <p:cNvPicPr>
            <a:picLocks noChangeAspect="1"/>
          </p:cNvPicPr>
          <p:nvPr/>
        </p:nvPicPr>
        <p:blipFill>
          <a:blip r:embed="rId2">
            <a:extLst>
              <a:ext uri="{28A0092B-C50C-407E-A947-70E740481C1C}">
                <a14:useLocalDpi xmlns:a14="http://schemas.microsoft.com/office/drawing/2010/main" val="0"/>
              </a:ext>
            </a:extLst>
          </a:blip>
          <a:srcRect l="15904" t="16174" r="30157" b="54963"/>
          <a:stretch>
            <a:fillRect/>
          </a:stretch>
        </p:blipFill>
        <p:spPr>
          <a:xfrm>
            <a:off x="120140" y="2915844"/>
            <a:ext cx="3500614" cy="1873205"/>
          </a:xfrm>
          <a:prstGeom prst="rect">
            <a:avLst/>
          </a:prstGeom>
        </p:spPr>
      </p:pic>
      <p:sp>
        <p:nvSpPr>
          <p:cNvPr id="6" name="Suorakulmio 5">
            <a:extLst>
              <a:ext uri="{FF2B5EF4-FFF2-40B4-BE49-F238E27FC236}">
                <a16:creationId xmlns:a16="http://schemas.microsoft.com/office/drawing/2014/main" id="{1DAF93B7-23B3-F3D7-50F7-DB4CBF209415}"/>
              </a:ext>
            </a:extLst>
          </p:cNvPr>
          <p:cNvSpPr/>
          <p:nvPr/>
        </p:nvSpPr>
        <p:spPr>
          <a:xfrm>
            <a:off x="515181" y="5816600"/>
            <a:ext cx="2113280" cy="8331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1026" name="Picture 2" descr="Hoivatie">
            <a:extLst>
              <a:ext uri="{FF2B5EF4-FFF2-40B4-BE49-F238E27FC236}">
                <a16:creationId xmlns:a16="http://schemas.microsoft.com/office/drawing/2014/main" id="{B75FB8F8-1C3C-98C0-566B-E7BD0B5BC6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403" y="6233160"/>
            <a:ext cx="1634809" cy="328930"/>
          </a:xfrm>
          <a:prstGeom prst="rect">
            <a:avLst/>
          </a:prstGeom>
          <a:noFill/>
          <a:extLst>
            <a:ext uri="{909E8E84-426E-40DD-AFC4-6F175D3DCCD1}">
              <a14:hiddenFill xmlns:a14="http://schemas.microsoft.com/office/drawing/2010/main">
                <a:solidFill>
                  <a:srgbClr val="FFFFFF"/>
                </a:solidFill>
              </a14:hiddenFill>
            </a:ext>
          </a:extLst>
        </p:spPr>
      </p:pic>
      <p:sp>
        <p:nvSpPr>
          <p:cNvPr id="9" name="Otsikko 2">
            <a:extLst>
              <a:ext uri="{FF2B5EF4-FFF2-40B4-BE49-F238E27FC236}">
                <a16:creationId xmlns:a16="http://schemas.microsoft.com/office/drawing/2014/main" id="{48D6010C-9864-7E25-6CD2-86F8A6F15CCC}"/>
              </a:ext>
            </a:extLst>
          </p:cNvPr>
          <p:cNvSpPr>
            <a:spLocks noGrp="1"/>
          </p:cNvSpPr>
          <p:nvPr>
            <p:ph type="title"/>
          </p:nvPr>
        </p:nvSpPr>
        <p:spPr>
          <a:xfrm>
            <a:off x="396241" y="578961"/>
            <a:ext cx="11011693" cy="1429180"/>
          </a:xfrm>
        </p:spPr>
        <p:txBody>
          <a:bodyPr/>
          <a:lstStyle/>
          <a:p>
            <a:r>
              <a:rPr lang="fi-FI" sz="3200" dirty="0"/>
              <a:t>Sinulla on oikeus: </a:t>
            </a:r>
          </a:p>
        </p:txBody>
      </p:sp>
      <p:sp>
        <p:nvSpPr>
          <p:cNvPr id="14" name="Sisällön paikkamerkki 3">
            <a:extLst>
              <a:ext uri="{FF2B5EF4-FFF2-40B4-BE49-F238E27FC236}">
                <a16:creationId xmlns:a16="http://schemas.microsoft.com/office/drawing/2014/main" id="{392E29B7-999A-3F99-3414-F28A6D02CB30}"/>
              </a:ext>
            </a:extLst>
          </p:cNvPr>
          <p:cNvSpPr>
            <a:spLocks noGrp="1"/>
          </p:cNvSpPr>
          <p:nvPr>
            <p:ph idx="1"/>
          </p:nvPr>
        </p:nvSpPr>
        <p:spPr>
          <a:xfrm>
            <a:off x="2093980" y="5155682"/>
            <a:ext cx="9235434" cy="4568144"/>
          </a:xfrm>
          <a:ln>
            <a:noFill/>
          </a:ln>
        </p:spPr>
        <p:txBody>
          <a:bodyPr/>
          <a:lstStyle/>
          <a:p>
            <a:pPr marL="74250" indent="0">
              <a:buNone/>
            </a:pPr>
            <a:endParaRPr lang="fi-FI" sz="1200" b="1" dirty="0">
              <a:solidFill>
                <a:srgbClr val="C00000"/>
              </a:solidFill>
              <a:latin typeface="Arial" panose="020B0604020202020204" pitchFamily="34" charset="0"/>
              <a:cs typeface="Arial" panose="020B0604020202020204" pitchFamily="34" charset="0"/>
            </a:endParaRPr>
          </a:p>
          <a:p>
            <a:pPr marL="360000" indent="-285750"/>
            <a:r>
              <a:rPr lang="fi-FI" sz="1200" b="1" dirty="0">
                <a:solidFill>
                  <a:srgbClr val="C00000"/>
                </a:solidFill>
                <a:latin typeface="Arial" panose="020B0604020202020204" pitchFamily="34" charset="0"/>
                <a:cs typeface="Arial" panose="020B0604020202020204" pitchFamily="34" charset="0"/>
              </a:rPr>
              <a:t>Itsemääräämisoikeus</a:t>
            </a:r>
            <a:r>
              <a:rPr lang="fi-FI" sz="1200" dirty="0">
                <a:latin typeface="Arial" panose="020B0604020202020204" pitchFamily="34" charset="0"/>
                <a:cs typeface="Arial" panose="020B0604020202020204" pitchFamily="34" charset="0"/>
              </a:rPr>
              <a:t> tarkoittaa </a:t>
            </a:r>
            <a:r>
              <a:rPr lang="fi-FI" sz="1200" dirty="0"/>
              <a:t>oikeuttasi</a:t>
            </a:r>
            <a:r>
              <a:rPr lang="fi-FI" sz="1200" dirty="0">
                <a:latin typeface="Arial" panose="020B0604020202020204" pitchFamily="34" charset="0"/>
                <a:cs typeface="Arial" panose="020B0604020202020204" pitchFamily="34" charset="0"/>
              </a:rPr>
              <a:t> vaikuttaa itseäsi koskeviin asioihin ikäsi ja kehitystasosi mukaisesti. </a:t>
            </a:r>
          </a:p>
          <a:p>
            <a:pPr marL="360000" indent="-285750"/>
            <a:r>
              <a:rPr lang="fi-FI" sz="1200" dirty="0">
                <a:latin typeface="Arial" panose="020B0604020202020204" pitchFamily="34" charset="0"/>
                <a:cs typeface="Arial" panose="020B0604020202020204" pitchFamily="34" charset="0"/>
              </a:rPr>
              <a:t>Sinulla on oikeus käyttää perustuslaissa sekä ihmisoikeussopimuksissa määriteltyjä kaikille ihmisille kuuluvia sekä lapsille kuuluvia erityisiä oikeuksia. </a:t>
            </a:r>
            <a:endParaRPr lang="fi-FI" sz="1200" b="1" dirty="0">
              <a:solidFill>
                <a:srgbClr val="C00000"/>
              </a:solidFill>
            </a:endParaRPr>
          </a:p>
          <a:p>
            <a:pPr marL="360000" indent="-285750"/>
            <a:r>
              <a:rPr lang="fi-FI" sz="1200" b="1" dirty="0">
                <a:solidFill>
                  <a:srgbClr val="C00000"/>
                </a:solidFill>
                <a:latin typeface="Arial" panose="020B0604020202020204" pitchFamily="34" charset="0"/>
                <a:cs typeface="Arial" panose="020B0604020202020204" pitchFamily="34" charset="0"/>
              </a:rPr>
              <a:t>Näitä oikeuksia voidaan rajoittaa vain lainsäädännön nojalla.</a:t>
            </a:r>
            <a:endParaRPr lang="fi-FI" sz="1200" b="1" dirty="0">
              <a:solidFill>
                <a:srgbClr val="C00000"/>
              </a:solidFill>
            </a:endParaRPr>
          </a:p>
        </p:txBody>
      </p:sp>
      <p:pic>
        <p:nvPicPr>
          <p:cNvPr id="3" name="Kuva 2">
            <a:extLst>
              <a:ext uri="{FF2B5EF4-FFF2-40B4-BE49-F238E27FC236}">
                <a16:creationId xmlns:a16="http://schemas.microsoft.com/office/drawing/2014/main" id="{AF858BD0-A93F-29F7-0ADB-6058821B38DB}"/>
              </a:ext>
            </a:extLst>
          </p:cNvPr>
          <p:cNvPicPr>
            <a:picLocks noChangeAspect="1"/>
          </p:cNvPicPr>
          <p:nvPr/>
        </p:nvPicPr>
        <p:blipFill>
          <a:blip r:embed="rId4">
            <a:extLst>
              <a:ext uri="{28A0092B-C50C-407E-A947-70E740481C1C}">
                <a14:useLocalDpi xmlns:a14="http://schemas.microsoft.com/office/drawing/2010/main" val="0"/>
              </a:ext>
            </a:extLst>
          </a:blip>
          <a:srcRect l="10000" t="51835" r="50779" b="8442"/>
          <a:stretch>
            <a:fillRect/>
          </a:stretch>
        </p:blipFill>
        <p:spPr>
          <a:xfrm>
            <a:off x="263246" y="4936391"/>
            <a:ext cx="1717122" cy="1739093"/>
          </a:xfrm>
          <a:prstGeom prst="rect">
            <a:avLst/>
          </a:prstGeom>
        </p:spPr>
      </p:pic>
      <p:pic>
        <p:nvPicPr>
          <p:cNvPr id="17" name="Kuva 16">
            <a:extLst>
              <a:ext uri="{FF2B5EF4-FFF2-40B4-BE49-F238E27FC236}">
                <a16:creationId xmlns:a16="http://schemas.microsoft.com/office/drawing/2014/main" id="{2D545315-0A16-5BDC-3F66-807D580C409F}"/>
              </a:ext>
            </a:extLst>
          </p:cNvPr>
          <p:cNvPicPr>
            <a:picLocks noChangeAspect="1"/>
          </p:cNvPicPr>
          <p:nvPr/>
        </p:nvPicPr>
        <p:blipFill>
          <a:blip r:embed="rId2">
            <a:extLst>
              <a:ext uri="{28A0092B-C50C-407E-A947-70E740481C1C}">
                <a14:useLocalDpi xmlns:a14="http://schemas.microsoft.com/office/drawing/2010/main" val="0"/>
              </a:ext>
            </a:extLst>
          </a:blip>
          <a:srcRect l="15904" t="16174" r="30157" b="54963"/>
          <a:stretch>
            <a:fillRect/>
          </a:stretch>
        </p:blipFill>
        <p:spPr>
          <a:xfrm>
            <a:off x="3993423" y="171481"/>
            <a:ext cx="4556729" cy="2438340"/>
          </a:xfrm>
          <a:prstGeom prst="rect">
            <a:avLst/>
          </a:prstGeom>
        </p:spPr>
      </p:pic>
      <p:pic>
        <p:nvPicPr>
          <p:cNvPr id="19" name="Kuva 18">
            <a:extLst>
              <a:ext uri="{FF2B5EF4-FFF2-40B4-BE49-F238E27FC236}">
                <a16:creationId xmlns:a16="http://schemas.microsoft.com/office/drawing/2014/main" id="{5400F0CF-38A0-7FF6-AFA1-0FA2E0997A31}"/>
              </a:ext>
            </a:extLst>
          </p:cNvPr>
          <p:cNvPicPr>
            <a:picLocks noChangeAspect="1"/>
          </p:cNvPicPr>
          <p:nvPr/>
        </p:nvPicPr>
        <p:blipFill>
          <a:blip r:embed="rId2">
            <a:extLst>
              <a:ext uri="{28A0092B-C50C-407E-A947-70E740481C1C}">
                <a14:useLocalDpi xmlns:a14="http://schemas.microsoft.com/office/drawing/2010/main" val="0"/>
              </a:ext>
            </a:extLst>
          </a:blip>
          <a:srcRect l="17704" t="68128" r="23334" b="6856"/>
          <a:stretch>
            <a:fillRect/>
          </a:stretch>
        </p:blipFill>
        <p:spPr>
          <a:xfrm>
            <a:off x="119171" y="1074034"/>
            <a:ext cx="4043680" cy="1715599"/>
          </a:xfrm>
          <a:prstGeom prst="rect">
            <a:avLst/>
          </a:prstGeom>
        </p:spPr>
      </p:pic>
      <p:sp>
        <p:nvSpPr>
          <p:cNvPr id="21" name="Tekstiruutu 20">
            <a:extLst>
              <a:ext uri="{FF2B5EF4-FFF2-40B4-BE49-F238E27FC236}">
                <a16:creationId xmlns:a16="http://schemas.microsoft.com/office/drawing/2014/main" id="{4666528B-CB90-8FE3-2E9E-1DAFE20DA271}"/>
              </a:ext>
            </a:extLst>
          </p:cNvPr>
          <p:cNvSpPr txBox="1"/>
          <p:nvPr/>
        </p:nvSpPr>
        <p:spPr>
          <a:xfrm>
            <a:off x="-997420" y="1728791"/>
            <a:ext cx="6096000" cy="646331"/>
          </a:xfrm>
          <a:prstGeom prst="rect">
            <a:avLst/>
          </a:prstGeom>
          <a:noFill/>
        </p:spPr>
        <p:txBody>
          <a:bodyPr wrap="square">
            <a:spAutoFit/>
          </a:bodyPr>
          <a:lstStyle/>
          <a:p>
            <a:pPr algn="ctr"/>
            <a:r>
              <a:rPr lang="fi-FI" sz="1800" b="1" i="1" dirty="0">
                <a:solidFill>
                  <a:schemeClr val="tx1"/>
                </a:solidFill>
                <a:latin typeface="+mj-lt"/>
                <a:cs typeface="Arial" panose="020B0604020202020204" pitchFamily="34" charset="0"/>
              </a:rPr>
              <a:t>saada tietoa itseäsi </a:t>
            </a:r>
          </a:p>
          <a:p>
            <a:pPr algn="ctr"/>
            <a:r>
              <a:rPr lang="fi-FI" sz="1800" b="1" i="1" dirty="0">
                <a:solidFill>
                  <a:schemeClr val="tx1"/>
                </a:solidFill>
                <a:latin typeface="+mj-lt"/>
                <a:cs typeface="Arial" panose="020B0604020202020204" pitchFamily="34" charset="0"/>
              </a:rPr>
              <a:t>koskevista asioista </a:t>
            </a:r>
          </a:p>
        </p:txBody>
      </p:sp>
      <p:sp>
        <p:nvSpPr>
          <p:cNvPr id="23" name="Tekstiruutu 22">
            <a:extLst>
              <a:ext uri="{FF2B5EF4-FFF2-40B4-BE49-F238E27FC236}">
                <a16:creationId xmlns:a16="http://schemas.microsoft.com/office/drawing/2014/main" id="{ECC723A6-5BEA-169C-C65C-DE2A9ACDCBCE}"/>
              </a:ext>
            </a:extLst>
          </p:cNvPr>
          <p:cNvSpPr txBox="1"/>
          <p:nvPr/>
        </p:nvSpPr>
        <p:spPr>
          <a:xfrm>
            <a:off x="3958148" y="1244312"/>
            <a:ext cx="3794760" cy="923330"/>
          </a:xfrm>
          <a:prstGeom prst="rect">
            <a:avLst/>
          </a:prstGeom>
          <a:noFill/>
        </p:spPr>
        <p:txBody>
          <a:bodyPr wrap="square">
            <a:spAutoFit/>
          </a:bodyPr>
          <a:lstStyle/>
          <a:p>
            <a:pPr algn="ctr"/>
            <a:r>
              <a:rPr lang="fi-FI" sz="1800" b="1" i="1" dirty="0">
                <a:solidFill>
                  <a:schemeClr val="tx1"/>
                </a:solidFill>
                <a:latin typeface="+mj-lt"/>
                <a:cs typeface="Arial" panose="020B0604020202020204" pitchFamily="34" charset="0"/>
              </a:rPr>
              <a:t>Itsemääräämisoikeuteen ja henkilökohtaiseen koskemattomuuteen </a:t>
            </a:r>
          </a:p>
        </p:txBody>
      </p:sp>
      <p:sp>
        <p:nvSpPr>
          <p:cNvPr id="26" name="Tekstiruutu 25">
            <a:extLst>
              <a:ext uri="{FF2B5EF4-FFF2-40B4-BE49-F238E27FC236}">
                <a16:creationId xmlns:a16="http://schemas.microsoft.com/office/drawing/2014/main" id="{D81C4F7D-87FD-94D4-1B08-525C9E827D52}"/>
              </a:ext>
            </a:extLst>
          </p:cNvPr>
          <p:cNvSpPr txBox="1"/>
          <p:nvPr/>
        </p:nvSpPr>
        <p:spPr>
          <a:xfrm>
            <a:off x="434545" y="3602952"/>
            <a:ext cx="2393748" cy="646331"/>
          </a:xfrm>
          <a:prstGeom prst="rect">
            <a:avLst/>
          </a:prstGeom>
          <a:noFill/>
        </p:spPr>
        <p:txBody>
          <a:bodyPr wrap="square">
            <a:spAutoFit/>
          </a:bodyPr>
          <a:lstStyle/>
          <a:p>
            <a:pPr algn="ctr"/>
            <a:r>
              <a:rPr lang="fi-FI" sz="1800" b="1" i="1" dirty="0">
                <a:solidFill>
                  <a:schemeClr val="tx1"/>
                </a:solidFill>
                <a:latin typeface="+mj-lt"/>
                <a:cs typeface="Arial" panose="020B0604020202020204" pitchFamily="34" charset="0"/>
              </a:rPr>
              <a:t>suojeluun ja huolenpitoon </a:t>
            </a:r>
          </a:p>
        </p:txBody>
      </p:sp>
      <p:pic>
        <p:nvPicPr>
          <p:cNvPr id="27" name="Kuva 26">
            <a:extLst>
              <a:ext uri="{FF2B5EF4-FFF2-40B4-BE49-F238E27FC236}">
                <a16:creationId xmlns:a16="http://schemas.microsoft.com/office/drawing/2014/main" id="{3C218DAC-C255-3894-819A-FA7D8FD95D76}"/>
              </a:ext>
            </a:extLst>
          </p:cNvPr>
          <p:cNvPicPr>
            <a:picLocks noChangeAspect="1"/>
          </p:cNvPicPr>
          <p:nvPr/>
        </p:nvPicPr>
        <p:blipFill>
          <a:blip r:embed="rId2">
            <a:extLst>
              <a:ext uri="{28A0092B-C50C-407E-A947-70E740481C1C}">
                <a14:useLocalDpi xmlns:a14="http://schemas.microsoft.com/office/drawing/2010/main" val="0"/>
              </a:ext>
            </a:extLst>
          </a:blip>
          <a:srcRect l="17704" t="68128" r="23334" b="6856"/>
          <a:stretch>
            <a:fillRect/>
          </a:stretch>
        </p:blipFill>
        <p:spPr>
          <a:xfrm>
            <a:off x="3406054" y="2699269"/>
            <a:ext cx="3305643" cy="1402474"/>
          </a:xfrm>
          <a:prstGeom prst="rect">
            <a:avLst/>
          </a:prstGeom>
        </p:spPr>
      </p:pic>
      <p:sp>
        <p:nvSpPr>
          <p:cNvPr id="29" name="Tekstiruutu 28">
            <a:extLst>
              <a:ext uri="{FF2B5EF4-FFF2-40B4-BE49-F238E27FC236}">
                <a16:creationId xmlns:a16="http://schemas.microsoft.com/office/drawing/2014/main" id="{A05F8EC6-BBAC-8DB3-FAE9-D113E9CB88BE}"/>
              </a:ext>
            </a:extLst>
          </p:cNvPr>
          <p:cNvSpPr txBox="1"/>
          <p:nvPr/>
        </p:nvSpPr>
        <p:spPr>
          <a:xfrm>
            <a:off x="4203729" y="3339202"/>
            <a:ext cx="2693402" cy="369332"/>
          </a:xfrm>
          <a:prstGeom prst="rect">
            <a:avLst/>
          </a:prstGeom>
          <a:noFill/>
        </p:spPr>
        <p:txBody>
          <a:bodyPr wrap="square">
            <a:spAutoFit/>
          </a:bodyPr>
          <a:lstStyle/>
          <a:p>
            <a:r>
              <a:rPr lang="fi-FI" sz="1800" b="1" i="1" dirty="0">
                <a:solidFill>
                  <a:schemeClr val="tx1"/>
                </a:solidFill>
                <a:latin typeface="+mj-lt"/>
                <a:cs typeface="Arial" panose="020B0604020202020204" pitchFamily="34" charset="0"/>
              </a:rPr>
              <a:t>yksityisyyteen</a:t>
            </a:r>
            <a:endParaRPr lang="fi-FI" b="1" dirty="0"/>
          </a:p>
        </p:txBody>
      </p:sp>
      <p:pic>
        <p:nvPicPr>
          <p:cNvPr id="30" name="Kuva 29">
            <a:extLst>
              <a:ext uri="{FF2B5EF4-FFF2-40B4-BE49-F238E27FC236}">
                <a16:creationId xmlns:a16="http://schemas.microsoft.com/office/drawing/2014/main" id="{0DD60CA3-69B4-A75C-F790-D7AA8B2FF81C}"/>
              </a:ext>
            </a:extLst>
          </p:cNvPr>
          <p:cNvPicPr>
            <a:picLocks noChangeAspect="1"/>
          </p:cNvPicPr>
          <p:nvPr/>
        </p:nvPicPr>
        <p:blipFill>
          <a:blip r:embed="rId2">
            <a:extLst>
              <a:ext uri="{28A0092B-C50C-407E-A947-70E740481C1C}">
                <a14:useLocalDpi xmlns:a14="http://schemas.microsoft.com/office/drawing/2010/main" val="0"/>
              </a:ext>
            </a:extLst>
          </a:blip>
          <a:srcRect l="17704" t="68128" r="23334" b="6856"/>
          <a:stretch>
            <a:fillRect/>
          </a:stretch>
        </p:blipFill>
        <p:spPr>
          <a:xfrm>
            <a:off x="7680210" y="87969"/>
            <a:ext cx="4043682" cy="1715599"/>
          </a:xfrm>
          <a:prstGeom prst="rect">
            <a:avLst/>
          </a:prstGeom>
        </p:spPr>
      </p:pic>
      <p:sp>
        <p:nvSpPr>
          <p:cNvPr id="32" name="Tekstiruutu 31">
            <a:extLst>
              <a:ext uri="{FF2B5EF4-FFF2-40B4-BE49-F238E27FC236}">
                <a16:creationId xmlns:a16="http://schemas.microsoft.com/office/drawing/2014/main" id="{BC7A4594-0BE1-5604-035C-4A3585716656}"/>
              </a:ext>
            </a:extLst>
          </p:cNvPr>
          <p:cNvSpPr txBox="1"/>
          <p:nvPr/>
        </p:nvSpPr>
        <p:spPr>
          <a:xfrm>
            <a:off x="7981345" y="583458"/>
            <a:ext cx="3305643" cy="923330"/>
          </a:xfrm>
          <a:prstGeom prst="rect">
            <a:avLst/>
          </a:prstGeom>
          <a:noFill/>
        </p:spPr>
        <p:txBody>
          <a:bodyPr wrap="square">
            <a:spAutoFit/>
          </a:bodyPr>
          <a:lstStyle/>
          <a:p>
            <a:pPr algn="ctr"/>
            <a:r>
              <a:rPr lang="fi-FI" sz="1800" b="1" i="1" dirty="0">
                <a:solidFill>
                  <a:schemeClr val="tx1"/>
                </a:solidFill>
                <a:latin typeface="+mj-lt"/>
                <a:cs typeface="Arial" panose="020B0604020202020204" pitchFamily="34" charset="0"/>
              </a:rPr>
              <a:t>tulla kohdelluksi </a:t>
            </a:r>
          </a:p>
          <a:p>
            <a:pPr algn="ctr"/>
            <a:r>
              <a:rPr lang="fi-FI" sz="1800" b="1" i="1" dirty="0">
                <a:solidFill>
                  <a:schemeClr val="tx1"/>
                </a:solidFill>
                <a:latin typeface="+mj-lt"/>
                <a:cs typeface="Arial" panose="020B0604020202020204" pitchFamily="34" charset="0"/>
              </a:rPr>
              <a:t>muiden kanssa </a:t>
            </a:r>
          </a:p>
          <a:p>
            <a:pPr algn="ctr"/>
            <a:r>
              <a:rPr lang="fi-FI" sz="1800" b="1" i="1" dirty="0">
                <a:solidFill>
                  <a:schemeClr val="tx1"/>
                </a:solidFill>
                <a:latin typeface="+mj-lt"/>
                <a:cs typeface="Arial" panose="020B0604020202020204" pitchFamily="34" charset="0"/>
              </a:rPr>
              <a:t>tasa-arvoisesti yksilönä</a:t>
            </a:r>
          </a:p>
        </p:txBody>
      </p:sp>
      <p:pic>
        <p:nvPicPr>
          <p:cNvPr id="37" name="Kuva 36">
            <a:extLst>
              <a:ext uri="{FF2B5EF4-FFF2-40B4-BE49-F238E27FC236}">
                <a16:creationId xmlns:a16="http://schemas.microsoft.com/office/drawing/2014/main" id="{9C84ED3A-B34E-6C09-ABA4-5D04D1A8CE86}"/>
              </a:ext>
            </a:extLst>
          </p:cNvPr>
          <p:cNvPicPr>
            <a:picLocks noChangeAspect="1"/>
          </p:cNvPicPr>
          <p:nvPr/>
        </p:nvPicPr>
        <p:blipFill>
          <a:blip r:embed="rId2">
            <a:extLst>
              <a:ext uri="{28A0092B-C50C-407E-A947-70E740481C1C}">
                <a14:useLocalDpi xmlns:a14="http://schemas.microsoft.com/office/drawing/2010/main" val="0"/>
              </a:ext>
            </a:extLst>
          </a:blip>
          <a:srcRect l="17704" t="68128" r="23334" b="6856"/>
          <a:stretch>
            <a:fillRect/>
          </a:stretch>
        </p:blipFill>
        <p:spPr>
          <a:xfrm>
            <a:off x="8344184" y="1785903"/>
            <a:ext cx="3723050" cy="1579566"/>
          </a:xfrm>
          <a:prstGeom prst="rect">
            <a:avLst/>
          </a:prstGeom>
        </p:spPr>
      </p:pic>
      <p:sp>
        <p:nvSpPr>
          <p:cNvPr id="39" name="Tekstiruutu 38">
            <a:extLst>
              <a:ext uri="{FF2B5EF4-FFF2-40B4-BE49-F238E27FC236}">
                <a16:creationId xmlns:a16="http://schemas.microsoft.com/office/drawing/2014/main" id="{7C72D1EF-EC21-C2A7-6686-CD71718B96E0}"/>
              </a:ext>
            </a:extLst>
          </p:cNvPr>
          <p:cNvSpPr txBox="1"/>
          <p:nvPr/>
        </p:nvSpPr>
        <p:spPr>
          <a:xfrm>
            <a:off x="8548471" y="2321976"/>
            <a:ext cx="3244007" cy="923330"/>
          </a:xfrm>
          <a:prstGeom prst="rect">
            <a:avLst/>
          </a:prstGeom>
          <a:noFill/>
        </p:spPr>
        <p:txBody>
          <a:bodyPr wrap="square">
            <a:spAutoFit/>
          </a:bodyPr>
          <a:lstStyle/>
          <a:p>
            <a:pPr algn="ctr"/>
            <a:r>
              <a:rPr lang="fi-FI" sz="1800" b="1" i="1" dirty="0">
                <a:solidFill>
                  <a:schemeClr val="tx1"/>
                </a:solidFill>
                <a:latin typeface="+mj-lt"/>
                <a:cs typeface="Arial" panose="020B0604020202020204" pitchFamily="34" charset="0"/>
              </a:rPr>
              <a:t>osallistua itseäsi </a:t>
            </a:r>
          </a:p>
          <a:p>
            <a:pPr algn="ctr"/>
            <a:r>
              <a:rPr lang="fi-FI" sz="1800" b="1" i="1" dirty="0">
                <a:solidFill>
                  <a:schemeClr val="tx1"/>
                </a:solidFill>
                <a:latin typeface="+mj-lt"/>
                <a:cs typeface="Arial" panose="020B0604020202020204" pitchFamily="34" charset="0"/>
              </a:rPr>
              <a:t>koskevaan päätöksentekoon </a:t>
            </a:r>
          </a:p>
        </p:txBody>
      </p:sp>
    </p:spTree>
    <p:extLst>
      <p:ext uri="{BB962C8B-B14F-4D97-AF65-F5344CB8AC3E}">
        <p14:creationId xmlns:p14="http://schemas.microsoft.com/office/powerpoint/2010/main" val="2916009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uva 3">
            <a:extLst>
              <a:ext uri="{FF2B5EF4-FFF2-40B4-BE49-F238E27FC236}">
                <a16:creationId xmlns:a16="http://schemas.microsoft.com/office/drawing/2014/main" id="{391C8B5E-18FC-2058-DE48-A217E1064782}"/>
              </a:ext>
            </a:extLst>
          </p:cNvPr>
          <p:cNvPicPr>
            <a:picLocks noChangeAspect="1"/>
          </p:cNvPicPr>
          <p:nvPr/>
        </p:nvPicPr>
        <p:blipFill>
          <a:blip r:embed="rId2"/>
          <a:srcRect t="6503" b="8480"/>
          <a:stretch>
            <a:fillRect/>
          </a:stretch>
        </p:blipFill>
        <p:spPr>
          <a:xfrm>
            <a:off x="6529300" y="1257776"/>
            <a:ext cx="5319482" cy="3014981"/>
          </a:xfrm>
          <a:prstGeom prst="rect">
            <a:avLst/>
          </a:prstGeom>
        </p:spPr>
      </p:pic>
      <p:sp>
        <p:nvSpPr>
          <p:cNvPr id="5" name="Otsikko 2">
            <a:extLst>
              <a:ext uri="{FF2B5EF4-FFF2-40B4-BE49-F238E27FC236}">
                <a16:creationId xmlns:a16="http://schemas.microsoft.com/office/drawing/2014/main" id="{1F8780E0-CD08-6871-80D8-7A39C71F2287}"/>
              </a:ext>
            </a:extLst>
          </p:cNvPr>
          <p:cNvSpPr>
            <a:spLocks noGrp="1"/>
          </p:cNvSpPr>
          <p:nvPr>
            <p:ph type="title"/>
          </p:nvPr>
        </p:nvSpPr>
        <p:spPr>
          <a:xfrm>
            <a:off x="343217" y="589121"/>
            <a:ext cx="11011693" cy="871379"/>
          </a:xfrm>
        </p:spPr>
        <p:txBody>
          <a:bodyPr/>
          <a:lstStyle/>
          <a:p>
            <a:r>
              <a:rPr lang="fi-FI" sz="3200" dirty="0"/>
              <a:t>Oikeusturva-asiat</a:t>
            </a:r>
          </a:p>
        </p:txBody>
      </p:sp>
      <p:sp>
        <p:nvSpPr>
          <p:cNvPr id="6" name="Sisällön paikkamerkki 3">
            <a:extLst>
              <a:ext uri="{FF2B5EF4-FFF2-40B4-BE49-F238E27FC236}">
                <a16:creationId xmlns:a16="http://schemas.microsoft.com/office/drawing/2014/main" id="{1333C190-3AB3-7CE3-32E4-57A456B482B0}"/>
              </a:ext>
            </a:extLst>
          </p:cNvPr>
          <p:cNvSpPr>
            <a:spLocks noGrp="1"/>
          </p:cNvSpPr>
          <p:nvPr>
            <p:ph idx="1"/>
          </p:nvPr>
        </p:nvSpPr>
        <p:spPr>
          <a:xfrm>
            <a:off x="343218" y="1257776"/>
            <a:ext cx="5752782" cy="5011103"/>
          </a:xfrm>
        </p:spPr>
        <p:txBody>
          <a:bodyPr vert="horz" lIns="91440" tIns="45720" rIns="91440" bIns="45720" rtlCol="0" anchor="t">
            <a:noAutofit/>
          </a:bodyPr>
          <a:lstStyle/>
          <a:p>
            <a:pPr>
              <a:lnSpc>
                <a:spcPct val="150000"/>
              </a:lnSpc>
            </a:pPr>
            <a:r>
              <a:rPr lang="fi-FI" sz="1200" b="1" dirty="0">
                <a:latin typeface="Arial" panose="020B0604020202020204" pitchFamily="34" charset="0"/>
                <a:cs typeface="Arial" panose="020B0604020202020204" pitchFamily="34" charset="0"/>
              </a:rPr>
              <a:t>Yksikön toimintatavat: </a:t>
            </a:r>
            <a:r>
              <a:rPr lang="fi-FI" sz="1200" dirty="0"/>
              <a:t>Yksikön aikuisten velvollisuus on antaa sinulle tietoa oikeuksistasi. Aikuisten täytyy kertoa, miksi jokin oikeus on tärkeä ja mitä voit tehdä, jos oikeus ei toteudu. Sinulle täytyy kertoa myös, miten voit edistää oikeuden toteutumista, kuka oikeuden toteutumisesta on vastuussa ja miten voit korjata tilanteen, jos oikeus ei ole toteutunut.</a:t>
            </a:r>
            <a:endParaRPr lang="fi-FI" sz="1200" b="1" dirty="0">
              <a:latin typeface="Arial" panose="020B0604020202020204" pitchFamily="34" charset="0"/>
              <a:cs typeface="Arial" panose="020B0604020202020204" pitchFamily="34" charset="0"/>
            </a:endParaRPr>
          </a:p>
          <a:p>
            <a:pPr marL="285750" indent="-285750">
              <a:lnSpc>
                <a:spcPct val="150000"/>
              </a:lnSpc>
            </a:pPr>
            <a:r>
              <a:rPr lang="fi-FI" sz="1200" dirty="0">
                <a:latin typeface="Arial" panose="020B0604020202020204" pitchFamily="34" charset="0"/>
                <a:cs typeface="Arial" panose="020B0604020202020204" pitchFamily="34" charset="0"/>
              </a:rPr>
              <a:t>Miten voit toimia, jos koet, että </a:t>
            </a:r>
            <a:r>
              <a:rPr lang="fi-FI" sz="1200" dirty="0"/>
              <a:t>aikuiset ovat toimineet</a:t>
            </a:r>
            <a:r>
              <a:rPr lang="fi-FI" sz="1200" dirty="0">
                <a:latin typeface="Arial" panose="020B0604020202020204" pitchFamily="34" charset="0"/>
                <a:cs typeface="Arial" panose="020B0604020202020204" pitchFamily="34" charset="0"/>
              </a:rPr>
              <a:t> väärin tai              yksikössä on jokin </a:t>
            </a:r>
            <a:r>
              <a:rPr lang="fi-FI" sz="1200" dirty="0"/>
              <a:t>pielessä.</a:t>
            </a:r>
          </a:p>
          <a:p>
            <a:pPr marL="742950" lvl="1" indent="-285750"/>
            <a:r>
              <a:rPr lang="fi-FI" sz="1200" b="1" dirty="0">
                <a:latin typeface="Arial" panose="020B0604020202020204" pitchFamily="34" charset="0"/>
                <a:cs typeface="Arial" panose="020B0604020202020204" pitchFamily="34" charset="0"/>
              </a:rPr>
              <a:t>Muistutus: </a:t>
            </a:r>
            <a:r>
              <a:rPr lang="fi-FI" sz="1200" dirty="0">
                <a:latin typeface="Arial" panose="020B0604020202020204" pitchFamily="34" charset="0"/>
                <a:cs typeface="Arial" panose="020B0604020202020204" pitchFamily="34" charset="0"/>
              </a:rPr>
              <a:t>tehdään yksikön palveluvastaavalle Kati Heikkiselle.</a:t>
            </a:r>
          </a:p>
          <a:p>
            <a:pPr marL="753745" lvl="1" indent="-285750">
              <a:buFont typeface="Arial" panose="020B0604020202020204" pitchFamily="34" charset="0"/>
              <a:buChar char="•"/>
            </a:pPr>
            <a:r>
              <a:rPr lang="fi-FI" sz="1200" b="1" dirty="0">
                <a:latin typeface="Arial" panose="020B0604020202020204" pitchFamily="34" charset="0"/>
                <a:cs typeface="Arial" panose="020B0604020202020204" pitchFamily="34" charset="0"/>
              </a:rPr>
              <a:t>Kantelu: </a:t>
            </a:r>
            <a:r>
              <a:rPr lang="fi-FI" sz="1200" dirty="0">
                <a:latin typeface="Arial" panose="020B0604020202020204" pitchFamily="34" charset="0"/>
                <a:cs typeface="Arial" panose="020B0604020202020204" pitchFamily="34" charset="0"/>
              </a:rPr>
              <a:t>tehdään lupa- ja valvontavirastolle tai eduskunnan oikeusasiamiehelle.</a:t>
            </a:r>
          </a:p>
          <a:p>
            <a:pPr marL="753745" lvl="1" indent="-285750">
              <a:buFont typeface="Arial" panose="020B0604020202020204" pitchFamily="34" charset="0"/>
              <a:buChar char="•"/>
            </a:pPr>
            <a:r>
              <a:rPr lang="fi-FI" sz="1200" b="1" dirty="0"/>
              <a:t>Valitus: </a:t>
            </a:r>
            <a:r>
              <a:rPr lang="fi-FI" sz="1200" dirty="0"/>
              <a:t>voit valittaa hallinto-oikeuteen päätöksestä, jos olet täyttänyt 12 vuotta. Sosiaalityöntekijän täytyy neuvoa sinua ja perhettäsi valituksen tekemisessä. </a:t>
            </a:r>
            <a:endParaRPr lang="fi-FI" sz="1200" dirty="0">
              <a:latin typeface="Arial" panose="020B0604020202020204" pitchFamily="34" charset="0"/>
              <a:cs typeface="Arial" panose="020B0604020202020204" pitchFamily="34" charset="0"/>
            </a:endParaRPr>
          </a:p>
          <a:p>
            <a:pPr marL="285750" indent="-285750">
              <a:lnSpc>
                <a:spcPct val="150000"/>
              </a:lnSpc>
            </a:pPr>
            <a:r>
              <a:rPr lang="fi-FI" sz="1200" b="1" dirty="0">
                <a:latin typeface="Arial" panose="020B0604020202020204" pitchFamily="34" charset="0"/>
                <a:cs typeface="Arial" panose="020B0604020202020204" pitchFamily="34" charset="0"/>
              </a:rPr>
              <a:t>Mistä löydät tarkemmat toimintaohjeet</a:t>
            </a:r>
          </a:p>
          <a:p>
            <a:pPr marL="753745" lvl="1" indent="-285750">
              <a:buFont typeface="Arial" panose="020B0604020202020204" pitchFamily="34" charset="0"/>
              <a:buChar char="•"/>
            </a:pPr>
            <a:r>
              <a:rPr lang="fi-FI" sz="1200" dirty="0">
                <a:latin typeface="Arial"/>
                <a:cs typeface="Arial"/>
              </a:rPr>
              <a:t>Omasta kansiosta</a:t>
            </a:r>
          </a:p>
          <a:p>
            <a:pPr marL="753745" lvl="1" indent="-285750">
              <a:buFont typeface="Arial" panose="020B0604020202020204" pitchFamily="34" charset="0"/>
              <a:buChar char="•"/>
            </a:pPr>
            <a:r>
              <a:rPr lang="fi-FI" sz="1200" dirty="0">
                <a:latin typeface="Arial"/>
                <a:cs typeface="Arial"/>
              </a:rPr>
              <a:t>Yksikön ilmoitustaululta</a:t>
            </a:r>
          </a:p>
          <a:p>
            <a:pPr marL="753745" lvl="1" indent="-285750">
              <a:buFont typeface="Arial" panose="020B0604020202020204" pitchFamily="34" charset="0"/>
              <a:buChar char="•"/>
            </a:pPr>
            <a:r>
              <a:rPr lang="fi-FI" sz="1200" dirty="0">
                <a:latin typeface="Arial"/>
                <a:cs typeface="Arial"/>
              </a:rPr>
              <a:t>Ohjaajilta</a:t>
            </a:r>
          </a:p>
          <a:p>
            <a:pPr marL="457200" lvl="1" indent="0">
              <a:lnSpc>
                <a:spcPct val="150000"/>
              </a:lnSpc>
              <a:buNone/>
            </a:pPr>
            <a:endParaRPr lang="fi-FI"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6365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uva 3">
            <a:extLst>
              <a:ext uri="{FF2B5EF4-FFF2-40B4-BE49-F238E27FC236}">
                <a16:creationId xmlns:a16="http://schemas.microsoft.com/office/drawing/2014/main" id="{D610EEE6-624D-AB25-909F-21749D9C0ADB}"/>
              </a:ext>
            </a:extLst>
          </p:cNvPr>
          <p:cNvPicPr>
            <a:picLocks noChangeAspect="1"/>
          </p:cNvPicPr>
          <p:nvPr/>
        </p:nvPicPr>
        <p:blipFill>
          <a:blip r:embed="rId2"/>
          <a:srcRect l="4864" t="4889" r="6840" b="16001"/>
          <a:stretch>
            <a:fillRect/>
          </a:stretch>
        </p:blipFill>
        <p:spPr>
          <a:xfrm>
            <a:off x="6770164" y="1984431"/>
            <a:ext cx="4824619" cy="2884305"/>
          </a:xfrm>
          <a:prstGeom prst="rect">
            <a:avLst/>
          </a:prstGeom>
        </p:spPr>
      </p:pic>
      <p:sp>
        <p:nvSpPr>
          <p:cNvPr id="5" name="Otsikko 2">
            <a:extLst>
              <a:ext uri="{FF2B5EF4-FFF2-40B4-BE49-F238E27FC236}">
                <a16:creationId xmlns:a16="http://schemas.microsoft.com/office/drawing/2014/main" id="{CA8A168C-1882-4D50-9E6B-6E6FD168A633}"/>
              </a:ext>
            </a:extLst>
          </p:cNvPr>
          <p:cNvSpPr>
            <a:spLocks noGrp="1"/>
          </p:cNvSpPr>
          <p:nvPr>
            <p:ph type="title"/>
          </p:nvPr>
        </p:nvSpPr>
        <p:spPr>
          <a:xfrm>
            <a:off x="343217" y="568801"/>
            <a:ext cx="11011693" cy="1429180"/>
          </a:xfrm>
        </p:spPr>
        <p:txBody>
          <a:bodyPr/>
          <a:lstStyle/>
          <a:p>
            <a:r>
              <a:rPr lang="fi-FI" sz="3200" dirty="0">
                <a:latin typeface="Arial"/>
                <a:cs typeface="Arial"/>
              </a:rPr>
              <a:t>Miten voit vaikuttaa asioihin ja miten sinua tuetaan siihen?</a:t>
            </a:r>
            <a:br>
              <a:rPr lang="fi-FI" sz="3200" dirty="0">
                <a:latin typeface="Arial"/>
                <a:cs typeface="Arial"/>
              </a:rPr>
            </a:br>
            <a:br>
              <a:rPr lang="fi-FI" sz="3200" dirty="0">
                <a:latin typeface="Arial"/>
                <a:cs typeface="Arial"/>
              </a:rPr>
            </a:br>
            <a:endParaRPr lang="fi-FI" sz="3200" dirty="0">
              <a:latin typeface="Arial"/>
              <a:cs typeface="Arial"/>
            </a:endParaRPr>
          </a:p>
        </p:txBody>
      </p:sp>
      <p:sp>
        <p:nvSpPr>
          <p:cNvPr id="6" name="Sisällön paikkamerkki 3">
            <a:extLst>
              <a:ext uri="{FF2B5EF4-FFF2-40B4-BE49-F238E27FC236}">
                <a16:creationId xmlns:a16="http://schemas.microsoft.com/office/drawing/2014/main" id="{EA254345-4EE9-15A8-C513-A36DA0D6943D}"/>
              </a:ext>
            </a:extLst>
          </p:cNvPr>
          <p:cNvSpPr>
            <a:spLocks noGrp="1"/>
          </p:cNvSpPr>
          <p:nvPr>
            <p:ph idx="1"/>
          </p:nvPr>
        </p:nvSpPr>
        <p:spPr>
          <a:xfrm>
            <a:off x="343217" y="1543154"/>
            <a:ext cx="6429325" cy="4752200"/>
          </a:xfrm>
        </p:spPr>
        <p:txBody>
          <a:bodyPr vert="horz" lIns="91440" tIns="45720" rIns="91440" bIns="45720" rtlCol="0" anchor="t">
            <a:noAutofit/>
          </a:bodyPr>
          <a:lstStyle/>
          <a:p>
            <a:pPr marL="0" indent="0">
              <a:lnSpc>
                <a:spcPct val="150000"/>
              </a:lnSpc>
              <a:buNone/>
            </a:pPr>
            <a:endParaRPr lang="fi-FI" sz="1200" b="1"/>
          </a:p>
          <a:p>
            <a:pPr marL="0" indent="0">
              <a:lnSpc>
                <a:spcPct val="150000"/>
              </a:lnSpc>
              <a:buNone/>
            </a:pPr>
            <a:r>
              <a:rPr lang="fi-FI" sz="1200" b="1" dirty="0">
                <a:latin typeface="Arial"/>
                <a:cs typeface="Arial"/>
              </a:rPr>
              <a:t>Sinulla on oikeus vaikuttaa itseäsi koskeviin asioihin.</a:t>
            </a:r>
            <a:r>
              <a:rPr lang="fi-FI" sz="1200" dirty="0">
                <a:latin typeface="Arial"/>
                <a:cs typeface="Arial"/>
              </a:rPr>
              <a:t> Aikuisilla on velvollisuus tukea tämän oikeuden toteutumista. Karhulan</a:t>
            </a:r>
            <a:r>
              <a:rPr lang="fi-FI" sz="1200" b="1" dirty="0">
                <a:solidFill>
                  <a:srgbClr val="C00000"/>
                </a:solidFill>
                <a:latin typeface="Arial"/>
                <a:cs typeface="Arial"/>
              </a:rPr>
              <a:t> </a:t>
            </a:r>
            <a:r>
              <a:rPr lang="fi-FI" sz="1200" dirty="0">
                <a:latin typeface="Arial"/>
                <a:cs typeface="Arial"/>
              </a:rPr>
              <a:t>tavoitteena on, että lapsi osallistuu itseään koskevan dokumentoinnin tuottamiseen niin päivittäiskirjausten kuin kuukausiyhteenvetojenkin osalta. Lasten osallisuuden vahvistaminen on myös yksi tärkeimmistä omaohjaajatyötä ohjaavista tavoitteista. </a:t>
            </a:r>
            <a:endParaRPr lang="fi-FI" sz="1200" b="1" dirty="0">
              <a:latin typeface="Arial"/>
              <a:cs typeface="Arial"/>
            </a:endParaRPr>
          </a:p>
        </p:txBody>
      </p:sp>
    </p:spTree>
    <p:extLst>
      <p:ext uri="{BB962C8B-B14F-4D97-AF65-F5344CB8AC3E}">
        <p14:creationId xmlns:p14="http://schemas.microsoft.com/office/powerpoint/2010/main" val="3134219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3B860-EE45-B380-D2F1-AB652D8CA8C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0CCECCB-EF16-3C46-7927-A7A4671359A0}"/>
              </a:ext>
            </a:extLst>
          </p:cNvPr>
          <p:cNvSpPr>
            <a:spLocks noGrp="1"/>
          </p:cNvSpPr>
          <p:nvPr>
            <p:ph idx="1"/>
          </p:nvPr>
        </p:nvSpPr>
        <p:spPr/>
        <p:txBody>
          <a:bodyPr vert="horz" lIns="91440" tIns="45720" rIns="91440" bIns="45720" rtlCol="0" anchor="t">
            <a:noAutofit/>
          </a:bodyPr>
          <a:lstStyle/>
          <a:p>
            <a:pPr marL="285750" indent="-285750"/>
            <a:r>
              <a:rPr lang="fi-FI" sz="1200" dirty="0">
                <a:latin typeface="Arial"/>
                <a:cs typeface="Arial"/>
              </a:rPr>
              <a:t>Järjestämme lasten yhteisöpalaverin viikoittain, jolloin voit tuoda esille ideoita ja ajatuksia Karhulan toiminnan suunnitteluun ja kehittämiseen. Palaverissa kysymme sinulta kuulumisia ja ajatuksia sekä toiveita viikoittain pidettävään yhteistoimintaan ja tulevaan ruokalistaan.</a:t>
            </a:r>
          </a:p>
          <a:p>
            <a:pPr marL="296545" indent="-285750"/>
            <a:r>
              <a:rPr lang="fi-FI" sz="1200" dirty="0">
                <a:latin typeface="Arial"/>
                <a:cs typeface="Arial"/>
              </a:rPr>
              <a:t>Karhulassa sinulla on vähintään kaksi nimettyä omaohjaajaa. Omaohjaajat käyvät viikoittain omaohjaajakeskustelut kanssasi ja tavoitteena on luoda luottamuksellinen suhde yhdessä. Omaohjaajareissut toteutuvat vähintään kerran kuukaudessa.</a:t>
            </a:r>
            <a:endParaRPr lang="en-US" sz="1200" dirty="0">
              <a:latin typeface="Arial"/>
              <a:cs typeface="Arial"/>
            </a:endParaRPr>
          </a:p>
          <a:p>
            <a:pPr marL="296545" indent="-285750"/>
            <a:r>
              <a:rPr lang="fi-FI" sz="1200" dirty="0">
                <a:latin typeface="Arial"/>
                <a:cs typeface="Arial"/>
              </a:rPr>
              <a:t>Voit aina tulla kertomaan kaikista asioistasi ohjaajille, he ovat täällä sinua varten.</a:t>
            </a:r>
          </a:p>
          <a:p>
            <a:pPr marL="296545" indent="-285750"/>
            <a:r>
              <a:rPr lang="fi-FI" sz="1200" dirty="0">
                <a:latin typeface="Arial"/>
                <a:cs typeface="Arial"/>
              </a:rPr>
              <a:t>Karhulassa olon aikana saat oman kansion, jossa on ohjeet siitä, mihin voit olla yhteydessä mieltä askarruttavissa asioissa. Kansiossa on myös ohjeet epäkohtailmoituksen tekemisestä sekä yhteystiedot sijoittavan hyvinvointialueen sosiaaliasiavastaavalle, jotka löytyvät myös yhteisistä tiloista infotaululta.</a:t>
            </a:r>
          </a:p>
          <a:p>
            <a:r>
              <a:rPr lang="fi-FI" sz="1200" dirty="0">
                <a:latin typeface="Arial"/>
                <a:cs typeface="Arial"/>
              </a:rPr>
              <a:t>Osallisuus arjessa – miten se käytännössä ilmenee lasten mielestä?</a:t>
            </a:r>
          </a:p>
          <a:p>
            <a:pPr lvl="1" indent="-285750">
              <a:buFont typeface="Courier New" panose="020B0604020202020204" pitchFamily="34" charset="0"/>
              <a:buChar char="o"/>
            </a:pPr>
            <a:r>
              <a:rPr lang="fi-FI" sz="1200" b="1" dirty="0">
                <a:latin typeface="Segoe Print"/>
                <a:cs typeface="Arial"/>
              </a:rPr>
              <a:t>"Voi sanoa mitä haluaa."</a:t>
            </a:r>
            <a:endParaRPr lang="en-US" sz="1200">
              <a:latin typeface="Segoe Print"/>
            </a:endParaRPr>
          </a:p>
          <a:p>
            <a:pPr lvl="1" indent="-285750">
              <a:buFont typeface="Courier New" panose="020B0604020202020204" pitchFamily="34" charset="0"/>
              <a:buChar char="o"/>
            </a:pPr>
            <a:r>
              <a:rPr lang="fi-FI" sz="1200" b="1" dirty="0">
                <a:latin typeface="Segoe Print"/>
                <a:cs typeface="Arial"/>
              </a:rPr>
              <a:t>"Pystyy vaikuttamaan ruokiin ja tekemisiin."</a:t>
            </a:r>
            <a:endParaRPr lang="en-US" sz="1200">
              <a:latin typeface="Segoe Print"/>
            </a:endParaRPr>
          </a:p>
          <a:p>
            <a:pPr marL="0" indent="0">
              <a:spcBef>
                <a:spcPts val="0"/>
              </a:spcBef>
              <a:buNone/>
            </a:pPr>
            <a:endParaRPr lang="en-US" sz="1800" dirty="0"/>
          </a:p>
          <a:p>
            <a:endParaRPr lang="en-US" dirty="0"/>
          </a:p>
        </p:txBody>
      </p:sp>
    </p:spTree>
    <p:extLst>
      <p:ext uri="{BB962C8B-B14F-4D97-AF65-F5344CB8AC3E}">
        <p14:creationId xmlns:p14="http://schemas.microsoft.com/office/powerpoint/2010/main" val="769427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AEF931-23D0-5E3F-0A5A-44B94F27983B}"/>
            </a:ext>
          </a:extLst>
        </p:cNvPr>
        <p:cNvGrpSpPr/>
        <p:nvPr/>
      </p:nvGrpSpPr>
      <p:grpSpPr>
        <a:xfrm>
          <a:off x="0" y="0"/>
          <a:ext cx="0" cy="0"/>
          <a:chOff x="0" y="0"/>
          <a:chExt cx="0" cy="0"/>
        </a:xfrm>
      </p:grpSpPr>
      <p:sp>
        <p:nvSpPr>
          <p:cNvPr id="5" name="Otsikko 2">
            <a:extLst>
              <a:ext uri="{FF2B5EF4-FFF2-40B4-BE49-F238E27FC236}">
                <a16:creationId xmlns:a16="http://schemas.microsoft.com/office/drawing/2014/main" id="{4539E91F-2F32-02D9-110E-0F457BE10F2E}"/>
              </a:ext>
            </a:extLst>
          </p:cNvPr>
          <p:cNvSpPr>
            <a:spLocks noGrp="1"/>
          </p:cNvSpPr>
          <p:nvPr>
            <p:ph type="title"/>
          </p:nvPr>
        </p:nvSpPr>
        <p:spPr>
          <a:xfrm>
            <a:off x="343217" y="568801"/>
            <a:ext cx="11011693" cy="1429180"/>
          </a:xfrm>
        </p:spPr>
        <p:txBody>
          <a:bodyPr/>
          <a:lstStyle/>
          <a:p>
            <a:r>
              <a:rPr lang="fi-FI" sz="3200" dirty="0"/>
              <a:t>Yksikön säännöt</a:t>
            </a:r>
          </a:p>
        </p:txBody>
      </p:sp>
      <p:sp>
        <p:nvSpPr>
          <p:cNvPr id="3" name="Sisällön paikkamerkki 2">
            <a:extLst>
              <a:ext uri="{FF2B5EF4-FFF2-40B4-BE49-F238E27FC236}">
                <a16:creationId xmlns:a16="http://schemas.microsoft.com/office/drawing/2014/main" id="{C896C3BB-3D13-493D-4444-78B1F995EED7}"/>
              </a:ext>
            </a:extLst>
          </p:cNvPr>
          <p:cNvSpPr>
            <a:spLocks noGrp="1"/>
          </p:cNvSpPr>
          <p:nvPr>
            <p:ph idx="1"/>
          </p:nvPr>
        </p:nvSpPr>
        <p:spPr/>
        <p:txBody>
          <a:bodyPr vert="horz" lIns="91440" tIns="45720" rIns="91440" bIns="45720" rtlCol="0" anchor="t">
            <a:noAutofit/>
          </a:bodyPr>
          <a:lstStyle/>
          <a:p>
            <a:r>
              <a:rPr lang="fi-FI" sz="1400" dirty="0">
                <a:latin typeface="Arial"/>
                <a:cs typeface="Arial"/>
              </a:rPr>
              <a:t>Säännöt koskevat kaikkia, myös aikuisia. Säännöt perustuvat lakiin ja kaikkien Karhulassa olevien turvallisuuden ylläpitämiseen.</a:t>
            </a:r>
          </a:p>
          <a:p>
            <a:r>
              <a:rPr lang="fi-FI" sz="1400" dirty="0">
                <a:latin typeface="Arial"/>
                <a:cs typeface="Arial"/>
              </a:rPr>
              <a:t>Karhulassa on nollatoleranssi kaikenlaiselle väkivallalle, kaikkia kunnioitetaan. </a:t>
            </a:r>
          </a:p>
          <a:p>
            <a:r>
              <a:rPr lang="fi-FI" sz="1400" dirty="0">
                <a:latin typeface="Arial"/>
                <a:cs typeface="Arial"/>
              </a:rPr>
              <a:t>Toisten yksityisyyttä ei saa häiritä. Ilman lupaa ei saa kajota toisen omaisuuteen.</a:t>
            </a:r>
          </a:p>
          <a:p>
            <a:r>
              <a:rPr lang="fi-FI" sz="1400" dirty="0">
                <a:latin typeface="Arial"/>
                <a:cs typeface="Arial"/>
              </a:rPr>
              <a:t>Päihteiden käyttö ja vaarallisten esineiden tai aineiden hallussapito on kiellettyä. </a:t>
            </a:r>
          </a:p>
          <a:p>
            <a:endParaRPr lang="fi-FI" sz="1200" dirty="0">
              <a:highlight>
                <a:srgbClr val="FFFF00"/>
              </a:highlight>
            </a:endParaRPr>
          </a:p>
          <a:p>
            <a:pPr marL="0" indent="0">
              <a:buNone/>
            </a:pPr>
            <a:endParaRPr lang="fi-FI" sz="1200" dirty="0">
              <a:highlight>
                <a:srgbClr val="FFFF00"/>
              </a:highlight>
            </a:endParaRPr>
          </a:p>
        </p:txBody>
      </p:sp>
    </p:spTree>
    <p:extLst>
      <p:ext uri="{BB962C8B-B14F-4D97-AF65-F5344CB8AC3E}">
        <p14:creationId xmlns:p14="http://schemas.microsoft.com/office/powerpoint/2010/main" val="3585048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4CF25-409B-1199-FF0E-75A33F8AE709}"/>
            </a:ext>
          </a:extLst>
        </p:cNvPr>
        <p:cNvGrpSpPr/>
        <p:nvPr/>
      </p:nvGrpSpPr>
      <p:grpSpPr>
        <a:xfrm>
          <a:off x="0" y="0"/>
          <a:ext cx="0" cy="0"/>
          <a:chOff x="0" y="0"/>
          <a:chExt cx="0" cy="0"/>
        </a:xfrm>
      </p:grpSpPr>
      <p:sp>
        <p:nvSpPr>
          <p:cNvPr id="5" name="Otsikko 2">
            <a:extLst>
              <a:ext uri="{FF2B5EF4-FFF2-40B4-BE49-F238E27FC236}">
                <a16:creationId xmlns:a16="http://schemas.microsoft.com/office/drawing/2014/main" id="{2549338A-36FA-76D5-EFEE-F0EF5264AAC6}"/>
              </a:ext>
            </a:extLst>
          </p:cNvPr>
          <p:cNvSpPr>
            <a:spLocks noGrp="1"/>
          </p:cNvSpPr>
          <p:nvPr>
            <p:ph type="title"/>
          </p:nvPr>
        </p:nvSpPr>
        <p:spPr>
          <a:xfrm>
            <a:off x="343217" y="568801"/>
            <a:ext cx="11011693" cy="1429180"/>
          </a:xfrm>
        </p:spPr>
        <p:txBody>
          <a:bodyPr/>
          <a:lstStyle/>
          <a:p>
            <a:r>
              <a:rPr lang="fi-FI" sz="3200" dirty="0"/>
              <a:t>Yksikön toimintaperiaatteet</a:t>
            </a:r>
          </a:p>
        </p:txBody>
      </p:sp>
      <p:sp>
        <p:nvSpPr>
          <p:cNvPr id="3" name="Sisällön paikkamerkki 2">
            <a:extLst>
              <a:ext uri="{FF2B5EF4-FFF2-40B4-BE49-F238E27FC236}">
                <a16:creationId xmlns:a16="http://schemas.microsoft.com/office/drawing/2014/main" id="{ED6C9601-B2AA-FF5F-9385-9BD91875BBFE}"/>
              </a:ext>
            </a:extLst>
          </p:cNvPr>
          <p:cNvSpPr>
            <a:spLocks noGrp="1"/>
          </p:cNvSpPr>
          <p:nvPr>
            <p:ph idx="1"/>
          </p:nvPr>
        </p:nvSpPr>
        <p:spPr/>
        <p:txBody>
          <a:bodyPr vert="horz" lIns="91440" tIns="45720" rIns="91440" bIns="45720" rtlCol="0" anchor="t">
            <a:noAutofit/>
          </a:bodyPr>
          <a:lstStyle/>
          <a:p>
            <a:r>
              <a:rPr lang="fi-FI" sz="1400" dirty="0">
                <a:latin typeface="Arial"/>
                <a:cs typeface="Arial"/>
              </a:rPr>
              <a:t>Karhulan toimintatavat löydät sinulle annetusta omakansiosta. Struktuuri ja viikko-ohjelma ovat tärkeitä arjessasi, ne luovat ennakoitavuutta ja turvallisuuden tunnetta. Arjessa ja henkilökohtaisessa viikko-ohjelmassasi huomioidaan yksilölliset tarpeesi.</a:t>
            </a:r>
            <a:endParaRPr lang="fi-FI" sz="1400">
              <a:latin typeface="Arial"/>
              <a:cs typeface="Arial"/>
            </a:endParaRPr>
          </a:p>
          <a:p>
            <a:r>
              <a:rPr lang="fi-FI" sz="1400" dirty="0">
                <a:latin typeface="Arial"/>
                <a:cs typeface="Arial"/>
              </a:rPr>
              <a:t>Käymme toimintatavat läpi kanssasi saapuessasi Karhulaan. Karhulassa pääset osallistumaan yhteiseen tekemiseen ja askareisiin. Meillä lapsella on oikeus tasa-arvoiseen kohteluun, yksityisyyteen ja turvalliseen kasvuympäristöön. Harjoittelemme arjen taitoja yhdessä ja ohjaajilta voit aina kysyä, jos mikä tahansa asia mietityttää. Pohdimme asioita yhdessä. </a:t>
            </a:r>
            <a:endParaRPr lang="fi-FI" sz="1400"/>
          </a:p>
          <a:p>
            <a:r>
              <a:rPr lang="fi-FI" sz="1400" dirty="0">
                <a:latin typeface="Arial"/>
                <a:cs typeface="Arial"/>
              </a:rPr>
              <a:t>Sinulla on Karhulassa oma huone, jota voit sisustaa mieleisekseen esim. julisteilla tai muilla omilla tavaroilla. Huoneen perusvarustuksena on oma sänky, työpöytä, tuoli, lipasto, matto ja kaappitilaa.</a:t>
            </a:r>
          </a:p>
          <a:p>
            <a:r>
              <a:rPr lang="fi-FI" sz="1400" dirty="0">
                <a:latin typeface="Arial"/>
                <a:cs typeface="Arial"/>
              </a:rPr>
              <a:t>Yhteiset tilat ovat yhteisen ajan viettämistä varten, joskus ohjaajat voivat pyytää sinua siirtymään väliaikaisesti yhteisistä tiloista huoneeseesi. Näissä tilanteissa on kyse sinun ja muiden nuorten turvallisuudesta, jos yksikössä on esimerkiksi kiinnipitotilanne.</a:t>
            </a:r>
          </a:p>
          <a:p>
            <a:r>
              <a:rPr lang="fi-FI" sz="1400" dirty="0">
                <a:latin typeface="Arial"/>
                <a:cs typeface="Arial"/>
              </a:rPr>
              <a:t>Yksikössämme käy siivooja yhden kerran viikossa, maanantaisin. Tunnistat siivoojan työasusta sekä siivousvälineistöstä. Siivooja ei saa kertoa yksikössä näkemistään tai kuulemistaan asioista kenellekään ulkopuoliselle. </a:t>
            </a:r>
          </a:p>
          <a:p>
            <a:r>
              <a:rPr lang="fi-FI" sz="1400" dirty="0">
                <a:latin typeface="Arial"/>
                <a:cs typeface="Arial"/>
              </a:rPr>
              <a:t>Sinulla on mahdollisuus käyttää puhelinta yhteisissä tiloissa muut huomioiden. Muistetaan muiden yksityisyyden kunnioittaminen. Puhelut siirrytään puhumaan omaan huoneeseen ja ruokailutilanteet rauhoitetaan puhelimen käytöltä. Musiikkia kuunnellaan ja videoita katsellaan siten, ettei se häiritse tai loukkaa muita. Ohjaajat ohjaavat asialliseen ja muita huomioivaan puhelimen käyttöön.</a:t>
            </a:r>
          </a:p>
          <a:p>
            <a:r>
              <a:rPr lang="fi-FI" sz="1400" dirty="0">
                <a:latin typeface="Arial"/>
                <a:cs typeface="Arial"/>
              </a:rPr>
              <a:t>Saat käyttää puhelintasi koko ajan. Toisten, niin lasten kuin aikuistenkin, kuvaaminen tai puheen äänittäminen ei ole sallittua.</a:t>
            </a:r>
            <a:endParaRPr lang="fi-FI" sz="1400"/>
          </a:p>
        </p:txBody>
      </p:sp>
    </p:spTree>
    <p:extLst>
      <p:ext uri="{BB962C8B-B14F-4D97-AF65-F5344CB8AC3E}">
        <p14:creationId xmlns:p14="http://schemas.microsoft.com/office/powerpoint/2010/main" val="530497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ADB36-6F49-7075-BF7E-1FF889D26FC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224A2B3-DC82-146A-0D33-10C4451EF128}"/>
              </a:ext>
            </a:extLst>
          </p:cNvPr>
          <p:cNvSpPr>
            <a:spLocks noGrp="1"/>
          </p:cNvSpPr>
          <p:nvPr>
            <p:ph idx="1"/>
          </p:nvPr>
        </p:nvSpPr>
        <p:spPr/>
        <p:txBody>
          <a:bodyPr vert="horz" lIns="91440" tIns="45720" rIns="91440" bIns="45720" rtlCol="0" anchor="t">
            <a:noAutofit/>
          </a:bodyPr>
          <a:lstStyle/>
          <a:p>
            <a:r>
              <a:rPr lang="en-US" sz="1400" dirty="0">
                <a:latin typeface="Arial"/>
                <a:cs typeface="Arial"/>
              </a:rPr>
              <a:t>Saat </a:t>
            </a:r>
            <a:r>
              <a:rPr lang="en-US" sz="1400" err="1">
                <a:latin typeface="Arial"/>
                <a:cs typeface="Arial"/>
              </a:rPr>
              <a:t>hygieniatarvikkeesi</a:t>
            </a:r>
            <a:r>
              <a:rPr lang="en-US" sz="1400" dirty="0">
                <a:latin typeface="Arial"/>
                <a:cs typeface="Arial"/>
              </a:rPr>
              <a:t> </a:t>
            </a:r>
            <a:r>
              <a:rPr lang="en-US" sz="1400" err="1">
                <a:latin typeface="Arial"/>
                <a:cs typeface="Arial"/>
              </a:rPr>
              <a:t>Karhulasta</a:t>
            </a:r>
            <a:r>
              <a:rPr lang="en-US" sz="1400" dirty="0">
                <a:latin typeface="Arial"/>
                <a:cs typeface="Arial"/>
              </a:rPr>
              <a:t>, </a:t>
            </a:r>
            <a:r>
              <a:rPr lang="en-US" sz="1400" err="1">
                <a:latin typeface="Arial"/>
                <a:cs typeface="Arial"/>
              </a:rPr>
              <a:t>esim</a:t>
            </a:r>
            <a:r>
              <a:rPr lang="en-US" sz="1400" dirty="0">
                <a:latin typeface="Arial"/>
                <a:cs typeface="Arial"/>
              </a:rPr>
              <a:t>. shampoo, </a:t>
            </a:r>
            <a:r>
              <a:rPr lang="en-US" sz="1400" err="1">
                <a:latin typeface="Arial"/>
                <a:cs typeface="Arial"/>
              </a:rPr>
              <a:t>hoitoaine</a:t>
            </a:r>
            <a:r>
              <a:rPr lang="en-US" sz="1400" dirty="0">
                <a:latin typeface="Arial"/>
                <a:cs typeface="Arial"/>
              </a:rPr>
              <a:t>, </a:t>
            </a:r>
            <a:r>
              <a:rPr lang="en-US" sz="1400" err="1">
                <a:latin typeface="Arial"/>
                <a:cs typeface="Arial"/>
              </a:rPr>
              <a:t>suihkusaippua</a:t>
            </a:r>
            <a:r>
              <a:rPr lang="en-US" sz="1400" dirty="0">
                <a:latin typeface="Arial"/>
                <a:cs typeface="Arial"/>
              </a:rPr>
              <a:t>, </a:t>
            </a:r>
            <a:r>
              <a:rPr lang="en-US" sz="1400" err="1">
                <a:latin typeface="Arial"/>
                <a:cs typeface="Arial"/>
              </a:rPr>
              <a:t>deodorantti</a:t>
            </a:r>
            <a:r>
              <a:rPr lang="en-US" sz="1400" dirty="0">
                <a:latin typeface="Arial"/>
                <a:cs typeface="Arial"/>
              </a:rPr>
              <a:t>. </a:t>
            </a:r>
            <a:r>
              <a:rPr lang="en-US" sz="1400" err="1">
                <a:latin typeface="Arial"/>
                <a:cs typeface="Arial"/>
              </a:rPr>
              <a:t>Aerosolituotteita</a:t>
            </a:r>
            <a:r>
              <a:rPr lang="en-US" sz="1400" dirty="0">
                <a:latin typeface="Arial"/>
                <a:cs typeface="Arial"/>
              </a:rPr>
              <a:t> </a:t>
            </a:r>
            <a:r>
              <a:rPr lang="en-US" sz="1400" err="1">
                <a:latin typeface="Arial"/>
                <a:cs typeface="Arial"/>
              </a:rPr>
              <a:t>ei</a:t>
            </a:r>
            <a:r>
              <a:rPr lang="en-US" sz="1400" dirty="0">
                <a:latin typeface="Arial"/>
                <a:cs typeface="Arial"/>
              </a:rPr>
              <a:t> </a:t>
            </a:r>
            <a:r>
              <a:rPr lang="en-US" sz="1400" err="1">
                <a:latin typeface="Arial"/>
                <a:cs typeface="Arial"/>
              </a:rPr>
              <a:t>voi</a:t>
            </a:r>
            <a:r>
              <a:rPr lang="en-US" sz="1400" dirty="0">
                <a:latin typeface="Arial"/>
                <a:cs typeface="Arial"/>
              </a:rPr>
              <a:t> </a:t>
            </a:r>
            <a:r>
              <a:rPr lang="en-US" sz="1400" err="1">
                <a:latin typeface="Arial"/>
                <a:cs typeface="Arial"/>
              </a:rPr>
              <a:t>omassa</a:t>
            </a:r>
            <a:r>
              <a:rPr lang="en-US" sz="1400" dirty="0">
                <a:latin typeface="Arial"/>
                <a:cs typeface="Arial"/>
              </a:rPr>
              <a:t> </a:t>
            </a:r>
            <a:r>
              <a:rPr lang="en-US" sz="1400" err="1">
                <a:latin typeface="Arial"/>
                <a:cs typeface="Arial"/>
              </a:rPr>
              <a:t>huoneessa</a:t>
            </a:r>
            <a:r>
              <a:rPr lang="en-US" sz="1400" dirty="0">
                <a:latin typeface="Arial"/>
                <a:cs typeface="Arial"/>
              </a:rPr>
              <a:t> </a:t>
            </a:r>
            <a:r>
              <a:rPr lang="en-US" sz="1400" err="1">
                <a:latin typeface="Arial"/>
                <a:cs typeface="Arial"/>
              </a:rPr>
              <a:t>säilyttää</a:t>
            </a:r>
            <a:r>
              <a:rPr lang="en-US" sz="1400" dirty="0">
                <a:latin typeface="Arial"/>
                <a:cs typeface="Arial"/>
              </a:rPr>
              <a:t> </a:t>
            </a:r>
            <a:r>
              <a:rPr lang="en-US" sz="1400" err="1">
                <a:latin typeface="Arial"/>
                <a:cs typeface="Arial"/>
              </a:rPr>
              <a:t>turvallisuussyistä</a:t>
            </a:r>
            <a:r>
              <a:rPr lang="en-US" sz="1400" dirty="0">
                <a:latin typeface="Arial"/>
                <a:cs typeface="Arial"/>
              </a:rPr>
              <a:t>, </a:t>
            </a:r>
            <a:r>
              <a:rPr lang="en-US" sz="1400" err="1">
                <a:latin typeface="Arial"/>
                <a:cs typeface="Arial"/>
              </a:rPr>
              <a:t>vaan</a:t>
            </a:r>
            <a:r>
              <a:rPr lang="en-US" sz="1400" dirty="0">
                <a:latin typeface="Arial"/>
                <a:cs typeface="Arial"/>
              </a:rPr>
              <a:t> ne </a:t>
            </a:r>
            <a:r>
              <a:rPr lang="en-US" sz="1400" err="1">
                <a:latin typeface="Arial"/>
                <a:cs typeface="Arial"/>
              </a:rPr>
              <a:t>säilytetään</a:t>
            </a:r>
            <a:r>
              <a:rPr lang="en-US" sz="1400" dirty="0">
                <a:latin typeface="Arial"/>
                <a:cs typeface="Arial"/>
              </a:rPr>
              <a:t> </a:t>
            </a:r>
            <a:r>
              <a:rPr lang="en-US" sz="1400" err="1">
                <a:latin typeface="Arial"/>
                <a:cs typeface="Arial"/>
              </a:rPr>
              <a:t>ohjaajien</a:t>
            </a:r>
            <a:r>
              <a:rPr lang="en-US" sz="1400" dirty="0">
                <a:latin typeface="Arial"/>
                <a:cs typeface="Arial"/>
              </a:rPr>
              <a:t> </a:t>
            </a:r>
            <a:r>
              <a:rPr lang="en-US" sz="1400" err="1">
                <a:latin typeface="Arial"/>
                <a:cs typeface="Arial"/>
              </a:rPr>
              <a:t>toimistossa</a:t>
            </a:r>
            <a:r>
              <a:rPr lang="en-US" sz="1400" dirty="0">
                <a:latin typeface="Arial"/>
                <a:cs typeface="Arial"/>
              </a:rPr>
              <a:t> </a:t>
            </a:r>
            <a:r>
              <a:rPr lang="en-US" sz="1400" err="1">
                <a:latin typeface="Arial"/>
                <a:cs typeface="Arial"/>
              </a:rPr>
              <a:t>olevassa</a:t>
            </a:r>
            <a:r>
              <a:rPr lang="en-US" sz="1400" dirty="0">
                <a:latin typeface="Arial"/>
                <a:cs typeface="Arial"/>
              </a:rPr>
              <a:t> </a:t>
            </a:r>
            <a:r>
              <a:rPr lang="en-US" sz="1400" err="1">
                <a:latin typeface="Arial"/>
                <a:cs typeface="Arial"/>
              </a:rPr>
              <a:t>kaapissa</a:t>
            </a:r>
            <a:r>
              <a:rPr lang="en-US" sz="1400" dirty="0">
                <a:latin typeface="Arial"/>
                <a:cs typeface="Arial"/>
              </a:rPr>
              <a:t>, </a:t>
            </a:r>
            <a:r>
              <a:rPr lang="en-US" sz="1400" err="1">
                <a:latin typeface="Arial"/>
                <a:cs typeface="Arial"/>
              </a:rPr>
              <a:t>jossa</a:t>
            </a:r>
            <a:r>
              <a:rPr lang="en-US" sz="1400" dirty="0">
                <a:latin typeface="Arial"/>
                <a:cs typeface="Arial"/>
              </a:rPr>
              <a:t> on </a:t>
            </a:r>
            <a:r>
              <a:rPr lang="en-US" sz="1400" err="1">
                <a:latin typeface="Arial"/>
                <a:cs typeface="Arial"/>
              </a:rPr>
              <a:t>sinulle</a:t>
            </a:r>
            <a:r>
              <a:rPr lang="en-US" sz="1400" dirty="0">
                <a:latin typeface="Arial"/>
                <a:cs typeface="Arial"/>
              </a:rPr>
              <a:t> </a:t>
            </a:r>
            <a:r>
              <a:rPr lang="en-US" sz="1400" err="1">
                <a:latin typeface="Arial"/>
                <a:cs typeface="Arial"/>
              </a:rPr>
              <a:t>varattu</a:t>
            </a:r>
            <a:r>
              <a:rPr lang="en-US" sz="1400" dirty="0">
                <a:latin typeface="Arial"/>
                <a:cs typeface="Arial"/>
              </a:rPr>
              <a:t> </a:t>
            </a:r>
            <a:r>
              <a:rPr lang="en-US" sz="1400" err="1">
                <a:latin typeface="Arial"/>
                <a:cs typeface="Arial"/>
              </a:rPr>
              <a:t>hylly</a:t>
            </a:r>
            <a:r>
              <a:rPr lang="en-US" sz="1400" dirty="0">
                <a:latin typeface="Arial"/>
                <a:cs typeface="Arial"/>
              </a:rPr>
              <a:t>.</a:t>
            </a:r>
            <a:endParaRPr lang="en-US"/>
          </a:p>
          <a:p>
            <a:r>
              <a:rPr lang="en-US" sz="1400" dirty="0">
                <a:latin typeface="Arial"/>
                <a:cs typeface="Arial"/>
              </a:rPr>
              <a:t>Lasten </a:t>
            </a:r>
            <a:r>
              <a:rPr lang="en-US" sz="1400" err="1">
                <a:latin typeface="Arial"/>
                <a:cs typeface="Arial"/>
              </a:rPr>
              <a:t>toiveesta</a:t>
            </a:r>
            <a:r>
              <a:rPr lang="en-US" sz="1400" dirty="0">
                <a:latin typeface="Arial"/>
                <a:cs typeface="Arial"/>
              </a:rPr>
              <a:t> </a:t>
            </a:r>
            <a:r>
              <a:rPr lang="en-US" sz="1400" err="1">
                <a:latin typeface="Arial"/>
                <a:cs typeface="Arial"/>
              </a:rPr>
              <a:t>pukeutumisen</a:t>
            </a:r>
            <a:r>
              <a:rPr lang="en-US" sz="1400" dirty="0">
                <a:latin typeface="Arial"/>
                <a:cs typeface="Arial"/>
              </a:rPr>
              <a:t> </a:t>
            </a:r>
            <a:r>
              <a:rPr lang="en-US" sz="1400" err="1">
                <a:latin typeface="Arial"/>
                <a:cs typeface="Arial"/>
              </a:rPr>
              <a:t>muoti-ilmiöt</a:t>
            </a:r>
            <a:r>
              <a:rPr lang="en-US" sz="1400" dirty="0">
                <a:latin typeface="Arial"/>
                <a:cs typeface="Arial"/>
              </a:rPr>
              <a:t> </a:t>
            </a:r>
            <a:r>
              <a:rPr lang="en-US" sz="1400" err="1">
                <a:latin typeface="Arial"/>
                <a:cs typeface="Arial"/>
              </a:rPr>
              <a:t>otamme</a:t>
            </a:r>
            <a:r>
              <a:rPr lang="en-US" sz="1400" dirty="0">
                <a:latin typeface="Arial"/>
                <a:cs typeface="Arial"/>
              </a:rPr>
              <a:t> </a:t>
            </a:r>
            <a:r>
              <a:rPr lang="en-US" sz="1400" err="1">
                <a:latin typeface="Arial"/>
                <a:cs typeface="Arial"/>
              </a:rPr>
              <a:t>huomioon</a:t>
            </a:r>
            <a:r>
              <a:rPr lang="en-US" sz="1400" dirty="0">
                <a:latin typeface="Arial"/>
                <a:cs typeface="Arial"/>
              </a:rPr>
              <a:t> </a:t>
            </a:r>
            <a:r>
              <a:rPr lang="en-US" sz="1400" err="1">
                <a:latin typeface="Arial"/>
                <a:cs typeface="Arial"/>
              </a:rPr>
              <a:t>esim</a:t>
            </a:r>
            <a:r>
              <a:rPr lang="en-US" sz="1400" dirty="0">
                <a:latin typeface="Arial"/>
                <a:cs typeface="Arial"/>
              </a:rPr>
              <a:t>. </a:t>
            </a:r>
            <a:r>
              <a:rPr lang="en-US" sz="1400" err="1">
                <a:latin typeface="Arial"/>
                <a:cs typeface="Arial"/>
              </a:rPr>
              <a:t>hupun</a:t>
            </a:r>
            <a:r>
              <a:rPr lang="en-US" sz="1400" dirty="0">
                <a:latin typeface="Arial"/>
                <a:cs typeface="Arial"/>
              </a:rPr>
              <a:t> tai </a:t>
            </a:r>
            <a:r>
              <a:rPr lang="en-US" sz="1400" err="1">
                <a:latin typeface="Arial"/>
                <a:cs typeface="Arial"/>
              </a:rPr>
              <a:t>lippalakin</a:t>
            </a:r>
            <a:r>
              <a:rPr lang="en-US" sz="1400" dirty="0">
                <a:latin typeface="Arial"/>
                <a:cs typeface="Arial"/>
              </a:rPr>
              <a:t> </a:t>
            </a:r>
            <a:r>
              <a:rPr lang="en-US" sz="1400" err="1">
                <a:latin typeface="Arial"/>
                <a:cs typeface="Arial"/>
              </a:rPr>
              <a:t>käyttö</a:t>
            </a:r>
            <a:r>
              <a:rPr lang="en-US" sz="1400" dirty="0">
                <a:latin typeface="Arial"/>
                <a:cs typeface="Arial"/>
              </a:rPr>
              <a:t> on </a:t>
            </a:r>
            <a:r>
              <a:rPr lang="en-US" sz="1400" err="1">
                <a:latin typeface="Arial"/>
                <a:cs typeface="Arial"/>
              </a:rPr>
              <a:t>sallittua</a:t>
            </a:r>
            <a:r>
              <a:rPr lang="en-US" sz="1400" dirty="0">
                <a:latin typeface="Arial"/>
                <a:cs typeface="Arial"/>
              </a:rPr>
              <a:t> </a:t>
            </a:r>
            <a:r>
              <a:rPr lang="en-US" sz="1400" err="1">
                <a:latin typeface="Arial"/>
                <a:cs typeface="Arial"/>
              </a:rPr>
              <a:t>myös</a:t>
            </a:r>
            <a:r>
              <a:rPr lang="en-US" sz="1400" dirty="0">
                <a:latin typeface="Arial"/>
                <a:cs typeface="Arial"/>
              </a:rPr>
              <a:t> </a:t>
            </a:r>
            <a:r>
              <a:rPr lang="en-US" sz="1400" err="1">
                <a:latin typeface="Arial"/>
                <a:cs typeface="Arial"/>
              </a:rPr>
              <a:t>sisällä</a:t>
            </a:r>
            <a:r>
              <a:rPr lang="en-US" sz="1400" dirty="0">
                <a:latin typeface="Arial"/>
                <a:cs typeface="Arial"/>
              </a:rPr>
              <a:t>. </a:t>
            </a:r>
            <a:r>
              <a:rPr lang="en-US" sz="1400" err="1">
                <a:latin typeface="Arial"/>
                <a:cs typeface="Arial"/>
              </a:rPr>
              <a:t>Ohjaajat</a:t>
            </a:r>
            <a:r>
              <a:rPr lang="en-US" sz="1400" dirty="0">
                <a:latin typeface="Arial"/>
                <a:cs typeface="Arial"/>
              </a:rPr>
              <a:t> </a:t>
            </a:r>
            <a:r>
              <a:rPr lang="en-US" sz="1400" err="1">
                <a:latin typeface="Arial"/>
                <a:cs typeface="Arial"/>
              </a:rPr>
              <a:t>ohjaavat</a:t>
            </a:r>
            <a:r>
              <a:rPr lang="en-US" sz="1400" dirty="0">
                <a:latin typeface="Arial"/>
                <a:cs typeface="Arial"/>
              </a:rPr>
              <a:t> </a:t>
            </a:r>
            <a:r>
              <a:rPr lang="en-US" sz="1400" err="1">
                <a:latin typeface="Arial"/>
                <a:cs typeface="Arial"/>
              </a:rPr>
              <a:t>hyviin</a:t>
            </a:r>
            <a:r>
              <a:rPr lang="en-US" sz="1400" dirty="0">
                <a:latin typeface="Arial"/>
                <a:cs typeface="Arial"/>
              </a:rPr>
              <a:t> </a:t>
            </a:r>
            <a:r>
              <a:rPr lang="en-US" sz="1400" err="1">
                <a:latin typeface="Arial"/>
                <a:cs typeface="Arial"/>
              </a:rPr>
              <a:t>käytöstapoihin</a:t>
            </a:r>
            <a:r>
              <a:rPr lang="en-US" sz="1400" dirty="0">
                <a:latin typeface="Arial"/>
                <a:cs typeface="Arial"/>
              </a:rPr>
              <a:t> ja </a:t>
            </a:r>
            <a:r>
              <a:rPr lang="en-US" sz="1400" err="1">
                <a:latin typeface="Arial"/>
                <a:cs typeface="Arial"/>
              </a:rPr>
              <a:t>ruokapöydässä</a:t>
            </a:r>
            <a:r>
              <a:rPr lang="en-US" sz="1400" dirty="0">
                <a:latin typeface="Arial"/>
                <a:cs typeface="Arial"/>
              </a:rPr>
              <a:t> </a:t>
            </a:r>
            <a:r>
              <a:rPr lang="en-US" sz="1400" err="1">
                <a:latin typeface="Arial"/>
                <a:cs typeface="Arial"/>
              </a:rPr>
              <a:t>päähineet</a:t>
            </a:r>
            <a:r>
              <a:rPr lang="en-US" sz="1400" dirty="0">
                <a:latin typeface="Arial"/>
                <a:cs typeface="Arial"/>
              </a:rPr>
              <a:t> </a:t>
            </a:r>
            <a:r>
              <a:rPr lang="en-US" sz="1400" err="1">
                <a:latin typeface="Arial"/>
                <a:cs typeface="Arial"/>
              </a:rPr>
              <a:t>riisutaan</a:t>
            </a:r>
            <a:r>
              <a:rPr lang="en-US" sz="1400" dirty="0">
                <a:latin typeface="Arial"/>
                <a:cs typeface="Arial"/>
              </a:rPr>
              <a:t> pois.</a:t>
            </a:r>
          </a:p>
          <a:p>
            <a:r>
              <a:rPr lang="en-US" sz="1400" dirty="0">
                <a:latin typeface="Arial"/>
                <a:cs typeface="Arial"/>
              </a:rPr>
              <a:t>Voit </a:t>
            </a:r>
            <a:r>
              <a:rPr lang="en-US" sz="1400" err="1">
                <a:latin typeface="Arial"/>
                <a:cs typeface="Arial"/>
              </a:rPr>
              <a:t>ulkoilla</a:t>
            </a:r>
            <a:r>
              <a:rPr lang="en-US" sz="1400" dirty="0">
                <a:latin typeface="Arial"/>
                <a:cs typeface="Arial"/>
              </a:rPr>
              <a:t> </a:t>
            </a:r>
            <a:r>
              <a:rPr lang="en-US" sz="1400" err="1">
                <a:latin typeface="Arial"/>
                <a:cs typeface="Arial"/>
              </a:rPr>
              <a:t>vapaasti</a:t>
            </a:r>
            <a:r>
              <a:rPr lang="en-US" sz="1400" dirty="0">
                <a:latin typeface="Arial"/>
                <a:cs typeface="Arial"/>
              </a:rPr>
              <a:t> </a:t>
            </a:r>
            <a:r>
              <a:rPr lang="en-US" sz="1400" err="1">
                <a:latin typeface="Arial"/>
                <a:cs typeface="Arial"/>
              </a:rPr>
              <a:t>sovittuasi</a:t>
            </a:r>
            <a:r>
              <a:rPr lang="en-US" sz="1400" dirty="0">
                <a:latin typeface="Arial"/>
                <a:cs typeface="Arial"/>
              </a:rPr>
              <a:t> </a:t>
            </a:r>
            <a:r>
              <a:rPr lang="en-US" sz="1400" err="1">
                <a:latin typeface="Arial"/>
                <a:cs typeface="Arial"/>
              </a:rPr>
              <a:t>asiasta</a:t>
            </a:r>
            <a:r>
              <a:rPr lang="en-US" sz="1400" dirty="0">
                <a:latin typeface="Arial"/>
                <a:cs typeface="Arial"/>
              </a:rPr>
              <a:t> </a:t>
            </a:r>
            <a:r>
              <a:rPr lang="en-US" sz="1400" err="1">
                <a:latin typeface="Arial"/>
                <a:cs typeface="Arial"/>
              </a:rPr>
              <a:t>työvuorossa</a:t>
            </a:r>
            <a:r>
              <a:rPr lang="en-US" sz="1400" dirty="0">
                <a:latin typeface="Arial"/>
                <a:cs typeface="Arial"/>
              </a:rPr>
              <a:t> </a:t>
            </a:r>
            <a:r>
              <a:rPr lang="en-US" sz="1400" err="1">
                <a:latin typeface="Arial"/>
                <a:cs typeface="Arial"/>
              </a:rPr>
              <a:t>olevien</a:t>
            </a:r>
            <a:r>
              <a:rPr lang="en-US" sz="1400" dirty="0">
                <a:latin typeface="Arial"/>
                <a:cs typeface="Arial"/>
              </a:rPr>
              <a:t> </a:t>
            </a:r>
            <a:r>
              <a:rPr lang="en-US" sz="1400" err="1">
                <a:latin typeface="Arial"/>
                <a:cs typeface="Arial"/>
              </a:rPr>
              <a:t>ohjaajien</a:t>
            </a:r>
            <a:r>
              <a:rPr lang="en-US" sz="1400" dirty="0">
                <a:latin typeface="Arial"/>
                <a:cs typeface="Arial"/>
              </a:rPr>
              <a:t> </a:t>
            </a:r>
            <a:r>
              <a:rPr lang="en-US" sz="1400" err="1">
                <a:latin typeface="Arial"/>
                <a:cs typeface="Arial"/>
              </a:rPr>
              <a:t>kanssa</a:t>
            </a:r>
            <a:r>
              <a:rPr lang="en-US" sz="1400" dirty="0">
                <a:latin typeface="Arial"/>
                <a:cs typeface="Arial"/>
              </a:rPr>
              <a:t>. Olemme </a:t>
            </a:r>
            <a:r>
              <a:rPr lang="en-US" sz="1400" err="1">
                <a:latin typeface="Arial"/>
                <a:cs typeface="Arial"/>
              </a:rPr>
              <a:t>sinusta</a:t>
            </a:r>
            <a:r>
              <a:rPr lang="en-US" sz="1400" dirty="0">
                <a:latin typeface="Arial"/>
                <a:cs typeface="Arial"/>
              </a:rPr>
              <a:t> </a:t>
            </a:r>
            <a:r>
              <a:rPr lang="en-US" sz="1400" err="1">
                <a:latin typeface="Arial"/>
                <a:cs typeface="Arial"/>
              </a:rPr>
              <a:t>vastuussa</a:t>
            </a:r>
            <a:r>
              <a:rPr lang="en-US" sz="1400" dirty="0">
                <a:latin typeface="Arial"/>
                <a:cs typeface="Arial"/>
              </a:rPr>
              <a:t>, </a:t>
            </a:r>
            <a:r>
              <a:rPr lang="en-US" sz="1400" err="1">
                <a:latin typeface="Arial"/>
                <a:cs typeface="Arial"/>
              </a:rPr>
              <a:t>joten</a:t>
            </a:r>
            <a:r>
              <a:rPr lang="en-US" sz="1400" dirty="0">
                <a:latin typeface="Arial"/>
                <a:cs typeface="Arial"/>
              </a:rPr>
              <a:t> on </a:t>
            </a:r>
            <a:r>
              <a:rPr lang="en-US" sz="1400" err="1">
                <a:latin typeface="Arial"/>
                <a:cs typeface="Arial"/>
              </a:rPr>
              <a:t>tärkeäää</a:t>
            </a:r>
            <a:r>
              <a:rPr lang="en-US" sz="1400" dirty="0">
                <a:latin typeface="Arial"/>
                <a:cs typeface="Arial"/>
              </a:rPr>
              <a:t> </a:t>
            </a:r>
            <a:r>
              <a:rPr lang="en-US" sz="1400" err="1">
                <a:latin typeface="Arial"/>
                <a:cs typeface="Arial"/>
              </a:rPr>
              <a:t>kertoa</a:t>
            </a:r>
            <a:r>
              <a:rPr lang="en-US" sz="1400" dirty="0">
                <a:latin typeface="Arial"/>
                <a:cs typeface="Arial"/>
              </a:rPr>
              <a:t> </a:t>
            </a:r>
            <a:r>
              <a:rPr lang="en-US" sz="1400" err="1">
                <a:latin typeface="Arial"/>
                <a:cs typeface="Arial"/>
              </a:rPr>
              <a:t>missä</a:t>
            </a:r>
            <a:r>
              <a:rPr lang="en-US" sz="1400" dirty="0">
                <a:latin typeface="Arial"/>
                <a:cs typeface="Arial"/>
              </a:rPr>
              <a:t> ja </a:t>
            </a:r>
            <a:r>
              <a:rPr lang="en-US" sz="1400" err="1">
                <a:latin typeface="Arial"/>
                <a:cs typeface="Arial"/>
              </a:rPr>
              <a:t>kenen</a:t>
            </a:r>
            <a:r>
              <a:rPr lang="en-US" sz="1400" dirty="0">
                <a:latin typeface="Arial"/>
                <a:cs typeface="Arial"/>
              </a:rPr>
              <a:t> </a:t>
            </a:r>
            <a:r>
              <a:rPr lang="en-US" sz="1400" err="1">
                <a:latin typeface="Arial"/>
                <a:cs typeface="Arial"/>
              </a:rPr>
              <a:t>kanssa</a:t>
            </a:r>
            <a:r>
              <a:rPr lang="en-US" sz="1400" dirty="0">
                <a:latin typeface="Arial"/>
                <a:cs typeface="Arial"/>
              </a:rPr>
              <a:t> </a:t>
            </a:r>
            <a:r>
              <a:rPr lang="en-US" sz="1400" err="1">
                <a:latin typeface="Arial"/>
                <a:cs typeface="Arial"/>
              </a:rPr>
              <a:t>aikoo</a:t>
            </a:r>
            <a:r>
              <a:rPr lang="en-US" sz="1400" dirty="0">
                <a:latin typeface="Arial"/>
                <a:cs typeface="Arial"/>
              </a:rPr>
              <a:t> olla.</a:t>
            </a:r>
          </a:p>
          <a:p>
            <a:r>
              <a:rPr lang="en-US" sz="1400" err="1">
                <a:latin typeface="Arial"/>
                <a:cs typeface="Arial"/>
              </a:rPr>
              <a:t>Ulkoilujasi</a:t>
            </a:r>
            <a:r>
              <a:rPr lang="en-US" sz="1400" dirty="0">
                <a:latin typeface="Arial"/>
                <a:cs typeface="Arial"/>
              </a:rPr>
              <a:t> </a:t>
            </a:r>
            <a:r>
              <a:rPr lang="en-US" sz="1400" err="1">
                <a:latin typeface="Arial"/>
                <a:cs typeface="Arial"/>
              </a:rPr>
              <a:t>voidaan</a:t>
            </a:r>
            <a:r>
              <a:rPr lang="en-US" sz="1400" dirty="0">
                <a:latin typeface="Arial"/>
                <a:cs typeface="Arial"/>
              </a:rPr>
              <a:t> </a:t>
            </a:r>
            <a:r>
              <a:rPr lang="en-US" sz="1400" err="1">
                <a:latin typeface="Arial"/>
                <a:cs typeface="Arial"/>
              </a:rPr>
              <a:t>kasvatuksellisesti</a:t>
            </a:r>
            <a:r>
              <a:rPr lang="en-US" sz="1400" dirty="0">
                <a:latin typeface="Arial"/>
                <a:cs typeface="Arial"/>
              </a:rPr>
              <a:t> </a:t>
            </a:r>
            <a:r>
              <a:rPr lang="en-US" sz="1400" err="1">
                <a:latin typeface="Arial"/>
                <a:cs typeface="Arial"/>
              </a:rPr>
              <a:t>rajata</a:t>
            </a:r>
            <a:r>
              <a:rPr lang="en-US" sz="1400" dirty="0">
                <a:latin typeface="Arial"/>
                <a:cs typeface="Arial"/>
              </a:rPr>
              <a:t> </a:t>
            </a:r>
            <a:r>
              <a:rPr lang="en-US" sz="1400" err="1">
                <a:latin typeface="Arial"/>
                <a:cs typeface="Arial"/>
              </a:rPr>
              <a:t>lyhytaikaisesti</a:t>
            </a:r>
            <a:r>
              <a:rPr lang="en-US" sz="1400" dirty="0">
                <a:latin typeface="Arial"/>
                <a:cs typeface="Arial"/>
              </a:rPr>
              <a:t> </a:t>
            </a:r>
            <a:r>
              <a:rPr lang="en-US" sz="1400" err="1">
                <a:latin typeface="Arial"/>
                <a:cs typeface="Arial"/>
              </a:rPr>
              <a:t>esimerkiksi</a:t>
            </a:r>
            <a:r>
              <a:rPr lang="en-US" sz="1400" dirty="0">
                <a:latin typeface="Arial"/>
                <a:cs typeface="Arial"/>
              </a:rPr>
              <a:t> </a:t>
            </a:r>
            <a:r>
              <a:rPr lang="en-US" sz="1400" err="1">
                <a:latin typeface="Arial"/>
                <a:cs typeface="Arial"/>
              </a:rPr>
              <a:t>silloin</a:t>
            </a:r>
            <a:r>
              <a:rPr lang="en-US" sz="1400" dirty="0">
                <a:latin typeface="Arial"/>
                <a:cs typeface="Arial"/>
              </a:rPr>
              <a:t>, </a:t>
            </a:r>
            <a:r>
              <a:rPr lang="en-US" sz="1400" err="1">
                <a:latin typeface="Arial"/>
                <a:cs typeface="Arial"/>
              </a:rPr>
              <a:t>jos</a:t>
            </a:r>
            <a:r>
              <a:rPr lang="en-US" sz="1400" dirty="0">
                <a:latin typeface="Arial"/>
                <a:cs typeface="Arial"/>
              </a:rPr>
              <a:t> </a:t>
            </a:r>
            <a:r>
              <a:rPr lang="en-US" sz="1400" err="1">
                <a:latin typeface="Arial"/>
                <a:cs typeface="Arial"/>
              </a:rPr>
              <a:t>olet</a:t>
            </a:r>
            <a:r>
              <a:rPr lang="en-US" sz="1400" dirty="0">
                <a:latin typeface="Arial"/>
                <a:cs typeface="Arial"/>
              </a:rPr>
              <a:t> </a:t>
            </a:r>
            <a:r>
              <a:rPr lang="en-US" sz="1400" err="1">
                <a:latin typeface="Arial"/>
                <a:cs typeface="Arial"/>
              </a:rPr>
              <a:t>luvattomasti</a:t>
            </a:r>
            <a:r>
              <a:rPr lang="en-US" sz="1400" dirty="0">
                <a:latin typeface="Arial"/>
                <a:cs typeface="Arial"/>
              </a:rPr>
              <a:t> </a:t>
            </a:r>
            <a:r>
              <a:rPr lang="en-US" sz="1400" err="1">
                <a:latin typeface="Arial"/>
                <a:cs typeface="Arial"/>
              </a:rPr>
              <a:t>koulusta</a:t>
            </a:r>
            <a:r>
              <a:rPr lang="en-US" sz="1400" dirty="0">
                <a:latin typeface="Arial"/>
                <a:cs typeface="Arial"/>
              </a:rPr>
              <a:t> pois, et </a:t>
            </a:r>
            <a:r>
              <a:rPr lang="en-US" sz="1400" err="1">
                <a:latin typeface="Arial"/>
                <a:cs typeface="Arial"/>
              </a:rPr>
              <a:t>noudata</a:t>
            </a:r>
            <a:r>
              <a:rPr lang="en-US" sz="1400" dirty="0">
                <a:latin typeface="Arial"/>
                <a:cs typeface="Arial"/>
              </a:rPr>
              <a:t> </a:t>
            </a:r>
            <a:r>
              <a:rPr lang="en-US" sz="1400" err="1">
                <a:latin typeface="Arial"/>
                <a:cs typeface="Arial"/>
              </a:rPr>
              <a:t>sovittuja</a:t>
            </a:r>
            <a:r>
              <a:rPr lang="en-US" sz="1400" dirty="0">
                <a:latin typeface="Arial"/>
                <a:cs typeface="Arial"/>
              </a:rPr>
              <a:t> </a:t>
            </a:r>
            <a:r>
              <a:rPr lang="en-US" sz="1400" err="1">
                <a:latin typeface="Arial"/>
                <a:cs typeface="Arial"/>
              </a:rPr>
              <a:t>kotiintuloaikoja</a:t>
            </a:r>
            <a:r>
              <a:rPr lang="en-US" sz="1400" dirty="0">
                <a:latin typeface="Arial"/>
                <a:cs typeface="Arial"/>
              </a:rPr>
              <a:t> tai </a:t>
            </a:r>
            <a:r>
              <a:rPr lang="en-US" sz="1400" err="1">
                <a:latin typeface="Arial"/>
                <a:cs typeface="Arial"/>
              </a:rPr>
              <a:t>vointisi</a:t>
            </a:r>
            <a:r>
              <a:rPr lang="en-US" sz="1400" dirty="0">
                <a:latin typeface="Arial"/>
                <a:cs typeface="Arial"/>
              </a:rPr>
              <a:t> </a:t>
            </a:r>
            <a:r>
              <a:rPr lang="en-US" sz="1400" err="1">
                <a:latin typeface="Arial"/>
                <a:cs typeface="Arial"/>
              </a:rPr>
              <a:t>puolesta</a:t>
            </a:r>
            <a:r>
              <a:rPr lang="en-US" sz="1400" dirty="0">
                <a:latin typeface="Arial"/>
                <a:cs typeface="Arial"/>
              </a:rPr>
              <a:t> </a:t>
            </a:r>
            <a:r>
              <a:rPr lang="en-US" sz="1400" err="1">
                <a:latin typeface="Arial"/>
                <a:cs typeface="Arial"/>
              </a:rPr>
              <a:t>ei</a:t>
            </a:r>
            <a:r>
              <a:rPr lang="en-US" sz="1400" dirty="0">
                <a:latin typeface="Arial"/>
                <a:cs typeface="Arial"/>
              </a:rPr>
              <a:t> </a:t>
            </a:r>
            <a:r>
              <a:rPr lang="en-US" sz="1400" err="1">
                <a:latin typeface="Arial"/>
                <a:cs typeface="Arial"/>
              </a:rPr>
              <a:t>sillä</a:t>
            </a:r>
            <a:r>
              <a:rPr lang="en-US" sz="1400" dirty="0">
                <a:latin typeface="Arial"/>
                <a:cs typeface="Arial"/>
              </a:rPr>
              <a:t> </a:t>
            </a:r>
            <a:r>
              <a:rPr lang="en-US" sz="1400" err="1">
                <a:latin typeface="Arial"/>
                <a:cs typeface="Arial"/>
              </a:rPr>
              <a:t>hetkellä</a:t>
            </a:r>
            <a:r>
              <a:rPr lang="en-US" sz="1400" dirty="0">
                <a:latin typeface="Arial"/>
                <a:cs typeface="Arial"/>
              </a:rPr>
              <a:t> ole </a:t>
            </a:r>
            <a:r>
              <a:rPr lang="en-US" sz="1400" err="1">
                <a:latin typeface="Arial"/>
                <a:cs typeface="Arial"/>
              </a:rPr>
              <a:t>turvallista</a:t>
            </a:r>
            <a:r>
              <a:rPr lang="en-US" sz="1400" dirty="0">
                <a:latin typeface="Arial"/>
                <a:cs typeface="Arial"/>
              </a:rPr>
              <a:t> </a:t>
            </a:r>
            <a:r>
              <a:rPr lang="en-US" sz="1400" err="1">
                <a:latin typeface="Arial"/>
                <a:cs typeface="Arial"/>
              </a:rPr>
              <a:t>ulkoilla</a:t>
            </a:r>
            <a:r>
              <a:rPr lang="en-US" sz="1400" dirty="0">
                <a:latin typeface="Arial"/>
                <a:cs typeface="Arial"/>
              </a:rPr>
              <a:t> </a:t>
            </a:r>
            <a:r>
              <a:rPr lang="en-US" sz="1400" err="1">
                <a:latin typeface="Arial"/>
                <a:cs typeface="Arial"/>
              </a:rPr>
              <a:t>yksin</a:t>
            </a:r>
            <a:r>
              <a:rPr lang="en-US" sz="1400" dirty="0">
                <a:latin typeface="Arial"/>
                <a:cs typeface="Arial"/>
              </a:rPr>
              <a:t>. Yhdessä </a:t>
            </a:r>
            <a:r>
              <a:rPr lang="en-US" sz="1400" err="1">
                <a:latin typeface="Arial"/>
                <a:cs typeface="Arial"/>
              </a:rPr>
              <a:t>voimme</a:t>
            </a:r>
            <a:r>
              <a:rPr lang="en-US" sz="1400" dirty="0">
                <a:latin typeface="Arial"/>
                <a:cs typeface="Arial"/>
              </a:rPr>
              <a:t> </a:t>
            </a:r>
            <a:r>
              <a:rPr lang="en-US" sz="1400" err="1">
                <a:latin typeface="Arial"/>
                <a:cs typeface="Arial"/>
              </a:rPr>
              <a:t>arvioida</a:t>
            </a:r>
            <a:r>
              <a:rPr lang="en-US" sz="1400" dirty="0">
                <a:latin typeface="Arial"/>
                <a:cs typeface="Arial"/>
              </a:rPr>
              <a:t> </a:t>
            </a:r>
            <a:r>
              <a:rPr lang="en-US" sz="1400" err="1">
                <a:latin typeface="Arial"/>
                <a:cs typeface="Arial"/>
              </a:rPr>
              <a:t>ulkoilujen</a:t>
            </a:r>
            <a:r>
              <a:rPr lang="en-US" sz="1400" dirty="0">
                <a:latin typeface="Arial"/>
                <a:cs typeface="Arial"/>
              </a:rPr>
              <a:t> ja </a:t>
            </a:r>
            <a:r>
              <a:rPr lang="en-US" sz="1400" err="1">
                <a:latin typeface="Arial"/>
                <a:cs typeface="Arial"/>
              </a:rPr>
              <a:t>harrastusten</a:t>
            </a:r>
            <a:r>
              <a:rPr lang="en-US" sz="1400" dirty="0">
                <a:latin typeface="Arial"/>
                <a:cs typeface="Arial"/>
              </a:rPr>
              <a:t> </a:t>
            </a:r>
            <a:r>
              <a:rPr lang="en-US" sz="1400" err="1">
                <a:latin typeface="Arial"/>
                <a:cs typeface="Arial"/>
              </a:rPr>
              <a:t>mahdollisuudesta</a:t>
            </a:r>
            <a:r>
              <a:rPr lang="en-US" sz="1400" dirty="0">
                <a:latin typeface="Arial"/>
                <a:cs typeface="Arial"/>
              </a:rPr>
              <a:t> </a:t>
            </a:r>
            <a:r>
              <a:rPr lang="en-US" sz="1400" err="1">
                <a:latin typeface="Arial"/>
                <a:cs typeface="Arial"/>
              </a:rPr>
              <a:t>aikuisen</a:t>
            </a:r>
            <a:r>
              <a:rPr lang="en-US" sz="1400" dirty="0">
                <a:latin typeface="Arial"/>
                <a:cs typeface="Arial"/>
              </a:rPr>
              <a:t> </a:t>
            </a:r>
            <a:r>
              <a:rPr lang="en-US" sz="1400" err="1">
                <a:latin typeface="Arial"/>
                <a:cs typeface="Arial"/>
              </a:rPr>
              <a:t>kanssa</a:t>
            </a:r>
            <a:r>
              <a:rPr lang="en-US" sz="1400" dirty="0">
                <a:latin typeface="Arial"/>
                <a:cs typeface="Arial"/>
              </a:rPr>
              <a:t>.</a:t>
            </a:r>
          </a:p>
          <a:p>
            <a:r>
              <a:rPr lang="en-US" sz="1400" err="1">
                <a:latin typeface="Arial"/>
                <a:cs typeface="Arial"/>
              </a:rPr>
              <a:t>Yöaika</a:t>
            </a:r>
            <a:r>
              <a:rPr lang="en-US" sz="1400" dirty="0">
                <a:latin typeface="Arial"/>
                <a:cs typeface="Arial"/>
              </a:rPr>
              <a:t> on </a:t>
            </a:r>
            <a:r>
              <a:rPr lang="en-US" sz="1400" err="1">
                <a:latin typeface="Arial"/>
                <a:cs typeface="Arial"/>
              </a:rPr>
              <a:t>tarkoitettu</a:t>
            </a:r>
            <a:r>
              <a:rPr lang="en-US" sz="1400" dirty="0">
                <a:latin typeface="Arial"/>
                <a:cs typeface="Arial"/>
              </a:rPr>
              <a:t> </a:t>
            </a:r>
            <a:r>
              <a:rPr lang="en-US" sz="1400" err="1">
                <a:latin typeface="Arial"/>
                <a:cs typeface="Arial"/>
              </a:rPr>
              <a:t>nukkumiselle</a:t>
            </a:r>
            <a:r>
              <a:rPr lang="en-US" sz="1400" dirty="0">
                <a:latin typeface="Arial"/>
                <a:cs typeface="Arial"/>
              </a:rPr>
              <a:t>. </a:t>
            </a:r>
            <a:r>
              <a:rPr lang="en-US" sz="1400" err="1">
                <a:latin typeface="Arial"/>
                <a:cs typeface="Arial"/>
              </a:rPr>
              <a:t>Hiljaisuus</a:t>
            </a:r>
            <a:r>
              <a:rPr lang="en-US" sz="1400" dirty="0">
                <a:latin typeface="Arial"/>
                <a:cs typeface="Arial"/>
              </a:rPr>
              <a:t> on </a:t>
            </a:r>
            <a:r>
              <a:rPr lang="en-US" sz="1400" err="1">
                <a:latin typeface="Arial"/>
                <a:cs typeface="Arial"/>
              </a:rPr>
              <a:t>arkisin</a:t>
            </a:r>
            <a:r>
              <a:rPr lang="en-US" sz="1400" dirty="0">
                <a:latin typeface="Arial"/>
                <a:cs typeface="Arial"/>
              </a:rPr>
              <a:t> </a:t>
            </a:r>
            <a:r>
              <a:rPr lang="en-US" sz="1400" err="1">
                <a:latin typeface="Arial"/>
                <a:cs typeface="Arial"/>
              </a:rPr>
              <a:t>klo</a:t>
            </a:r>
            <a:r>
              <a:rPr lang="en-US" sz="1400" dirty="0">
                <a:latin typeface="Arial"/>
                <a:cs typeface="Arial"/>
              </a:rPr>
              <a:t> 21-07 ja </a:t>
            </a:r>
            <a:r>
              <a:rPr lang="en-US" sz="1400" err="1">
                <a:latin typeface="Arial"/>
                <a:cs typeface="Arial"/>
              </a:rPr>
              <a:t>viikonloppuisin</a:t>
            </a:r>
            <a:r>
              <a:rPr lang="en-US" sz="1400" dirty="0">
                <a:latin typeface="Arial"/>
                <a:cs typeface="Arial"/>
              </a:rPr>
              <a:t> </a:t>
            </a:r>
            <a:r>
              <a:rPr lang="en-US" sz="1400" err="1">
                <a:latin typeface="Arial"/>
                <a:cs typeface="Arial"/>
              </a:rPr>
              <a:t>klo</a:t>
            </a:r>
            <a:r>
              <a:rPr lang="en-US" sz="1400" dirty="0">
                <a:latin typeface="Arial"/>
                <a:cs typeface="Arial"/>
              </a:rPr>
              <a:t> 22-10. </a:t>
            </a:r>
            <a:r>
              <a:rPr lang="en-US" sz="1400" err="1">
                <a:latin typeface="Arial"/>
                <a:cs typeface="Arial"/>
              </a:rPr>
              <a:t>Hiljaisuuden</a:t>
            </a:r>
            <a:r>
              <a:rPr lang="en-US" sz="1400" dirty="0">
                <a:latin typeface="Arial"/>
                <a:cs typeface="Arial"/>
              </a:rPr>
              <a:t> </a:t>
            </a:r>
            <a:r>
              <a:rPr lang="en-US" sz="1400" err="1">
                <a:latin typeface="Arial"/>
                <a:cs typeface="Arial"/>
              </a:rPr>
              <a:t>ensimmäisen</a:t>
            </a:r>
            <a:r>
              <a:rPr lang="en-US" sz="1400" dirty="0">
                <a:latin typeface="Arial"/>
                <a:cs typeface="Arial"/>
              </a:rPr>
              <a:t> </a:t>
            </a:r>
            <a:r>
              <a:rPr lang="en-US" sz="1400" err="1">
                <a:latin typeface="Arial"/>
                <a:cs typeface="Arial"/>
              </a:rPr>
              <a:t>tunnin</a:t>
            </a:r>
            <a:r>
              <a:rPr lang="en-US" sz="1400" dirty="0">
                <a:latin typeface="Arial"/>
                <a:cs typeface="Arial"/>
              </a:rPr>
              <a:t> </a:t>
            </a:r>
            <a:r>
              <a:rPr lang="en-US" sz="1400" err="1">
                <a:latin typeface="Arial"/>
                <a:cs typeface="Arial"/>
              </a:rPr>
              <a:t>aikana</a:t>
            </a:r>
            <a:r>
              <a:rPr lang="en-US" sz="1400" dirty="0">
                <a:latin typeface="Arial"/>
                <a:cs typeface="Arial"/>
              </a:rPr>
              <a:t> </a:t>
            </a:r>
            <a:r>
              <a:rPr lang="en-US" sz="1400" err="1">
                <a:latin typeface="Arial"/>
                <a:cs typeface="Arial"/>
              </a:rPr>
              <a:t>voit</a:t>
            </a:r>
            <a:r>
              <a:rPr lang="en-US" sz="1400" dirty="0">
                <a:latin typeface="Arial"/>
                <a:cs typeface="Arial"/>
              </a:rPr>
              <a:t> </a:t>
            </a:r>
            <a:r>
              <a:rPr lang="en-US" sz="1400" err="1">
                <a:latin typeface="Arial"/>
                <a:cs typeface="Arial"/>
              </a:rPr>
              <a:t>vielä</a:t>
            </a:r>
            <a:r>
              <a:rPr lang="en-US" sz="1400" dirty="0">
                <a:latin typeface="Arial"/>
                <a:cs typeface="Arial"/>
              </a:rPr>
              <a:t> </a:t>
            </a:r>
            <a:r>
              <a:rPr lang="en-US" sz="1400" err="1">
                <a:latin typeface="Arial"/>
                <a:cs typeface="Arial"/>
              </a:rPr>
              <a:t>omassa</a:t>
            </a:r>
            <a:r>
              <a:rPr lang="en-US" sz="1400" dirty="0">
                <a:latin typeface="Arial"/>
                <a:cs typeface="Arial"/>
              </a:rPr>
              <a:t> </a:t>
            </a:r>
            <a:r>
              <a:rPr lang="en-US" sz="1400" err="1">
                <a:latin typeface="Arial"/>
                <a:cs typeface="Arial"/>
              </a:rPr>
              <a:t>huoneessasi</a:t>
            </a:r>
            <a:r>
              <a:rPr lang="en-US" sz="1400" dirty="0">
                <a:latin typeface="Arial"/>
                <a:cs typeface="Arial"/>
              </a:rPr>
              <a:t> </a:t>
            </a:r>
            <a:r>
              <a:rPr lang="en-US" sz="1400" err="1">
                <a:latin typeface="Arial"/>
                <a:cs typeface="Arial"/>
              </a:rPr>
              <a:t>tehdä</a:t>
            </a:r>
            <a:r>
              <a:rPr lang="en-US" sz="1400" dirty="0">
                <a:latin typeface="Arial"/>
                <a:cs typeface="Arial"/>
              </a:rPr>
              <a:t> </a:t>
            </a:r>
            <a:r>
              <a:rPr lang="en-US" sz="1400" err="1">
                <a:latin typeface="Arial"/>
                <a:cs typeface="Arial"/>
              </a:rPr>
              <a:t>omia</a:t>
            </a:r>
            <a:r>
              <a:rPr lang="en-US" sz="1400" dirty="0">
                <a:latin typeface="Arial"/>
                <a:cs typeface="Arial"/>
              </a:rPr>
              <a:t> </a:t>
            </a:r>
            <a:r>
              <a:rPr lang="en-US" sz="1400" err="1">
                <a:latin typeface="Arial"/>
                <a:cs typeface="Arial"/>
              </a:rPr>
              <a:t>juttujasi</a:t>
            </a:r>
            <a:r>
              <a:rPr lang="en-US" sz="1400" dirty="0">
                <a:latin typeface="Arial"/>
                <a:cs typeface="Arial"/>
              </a:rPr>
              <a:t> </a:t>
            </a:r>
            <a:r>
              <a:rPr lang="en-US" sz="1400" err="1">
                <a:latin typeface="Arial"/>
                <a:cs typeface="Arial"/>
              </a:rPr>
              <a:t>niin</a:t>
            </a:r>
            <a:r>
              <a:rPr lang="en-US" sz="1400" dirty="0">
                <a:latin typeface="Arial"/>
                <a:cs typeface="Arial"/>
              </a:rPr>
              <a:t>, </a:t>
            </a:r>
            <a:r>
              <a:rPr lang="en-US" sz="1400" err="1">
                <a:latin typeface="Arial"/>
                <a:cs typeface="Arial"/>
              </a:rPr>
              <a:t>ettei</a:t>
            </a:r>
            <a:r>
              <a:rPr lang="en-US" sz="1400" dirty="0">
                <a:latin typeface="Arial"/>
                <a:cs typeface="Arial"/>
              </a:rPr>
              <a:t> se </a:t>
            </a:r>
            <a:r>
              <a:rPr lang="en-US" sz="1400" err="1">
                <a:latin typeface="Arial"/>
                <a:cs typeface="Arial"/>
              </a:rPr>
              <a:t>häiritse</a:t>
            </a:r>
            <a:r>
              <a:rPr lang="en-US" sz="1400" dirty="0">
                <a:latin typeface="Arial"/>
                <a:cs typeface="Arial"/>
              </a:rPr>
              <a:t> </a:t>
            </a:r>
            <a:r>
              <a:rPr lang="en-US" sz="1400" err="1">
                <a:latin typeface="Arial"/>
                <a:cs typeface="Arial"/>
              </a:rPr>
              <a:t>muiden</a:t>
            </a:r>
            <a:r>
              <a:rPr lang="en-US" sz="1400" dirty="0">
                <a:latin typeface="Arial"/>
                <a:cs typeface="Arial"/>
              </a:rPr>
              <a:t> </a:t>
            </a:r>
            <a:r>
              <a:rPr lang="en-US" sz="1400" err="1">
                <a:latin typeface="Arial"/>
                <a:cs typeface="Arial"/>
              </a:rPr>
              <a:t>yöaikaa</a:t>
            </a:r>
            <a:r>
              <a:rPr lang="en-US" sz="1400" dirty="0">
                <a:latin typeface="Arial"/>
                <a:cs typeface="Arial"/>
              </a:rPr>
              <a:t>. Tämän </a:t>
            </a:r>
            <a:r>
              <a:rPr lang="en-US" sz="1400" err="1">
                <a:latin typeface="Arial"/>
                <a:cs typeface="Arial"/>
              </a:rPr>
              <a:t>jälkeen</a:t>
            </a:r>
            <a:r>
              <a:rPr lang="en-US" sz="1400" dirty="0">
                <a:latin typeface="Arial"/>
                <a:cs typeface="Arial"/>
              </a:rPr>
              <a:t> </a:t>
            </a:r>
            <a:r>
              <a:rPr lang="en-US" sz="1400" err="1">
                <a:latin typeface="Arial"/>
                <a:cs typeface="Arial"/>
              </a:rPr>
              <a:t>pelikoneet</a:t>
            </a:r>
            <a:r>
              <a:rPr lang="en-US" sz="1400" dirty="0">
                <a:latin typeface="Arial"/>
                <a:cs typeface="Arial"/>
              </a:rPr>
              <a:t> </a:t>
            </a:r>
            <a:r>
              <a:rPr lang="en-US" sz="1400" err="1">
                <a:latin typeface="Arial"/>
                <a:cs typeface="Arial"/>
              </a:rPr>
              <a:t>laitetaan</a:t>
            </a:r>
            <a:r>
              <a:rPr lang="en-US" sz="1400" dirty="0">
                <a:latin typeface="Arial"/>
                <a:cs typeface="Arial"/>
              </a:rPr>
              <a:t> </a:t>
            </a:r>
            <a:r>
              <a:rPr lang="en-US" sz="1400" err="1">
                <a:latin typeface="Arial"/>
                <a:cs typeface="Arial"/>
              </a:rPr>
              <a:t>kiinni</a:t>
            </a:r>
            <a:r>
              <a:rPr lang="en-US" sz="1400" dirty="0">
                <a:latin typeface="Arial"/>
                <a:cs typeface="Arial"/>
              </a:rPr>
              <a:t>, </a:t>
            </a:r>
            <a:r>
              <a:rPr lang="en-US" sz="1400" err="1">
                <a:latin typeface="Arial"/>
                <a:cs typeface="Arial"/>
              </a:rPr>
              <a:t>ei</a:t>
            </a:r>
            <a:r>
              <a:rPr lang="en-US" sz="1400" dirty="0">
                <a:latin typeface="Arial"/>
                <a:cs typeface="Arial"/>
              </a:rPr>
              <a:t> olla </a:t>
            </a:r>
            <a:r>
              <a:rPr lang="en-US" sz="1400" err="1">
                <a:latin typeface="Arial"/>
                <a:cs typeface="Arial"/>
              </a:rPr>
              <a:t>puhelimella</a:t>
            </a:r>
            <a:r>
              <a:rPr lang="en-US" sz="1400" dirty="0">
                <a:latin typeface="Arial"/>
                <a:cs typeface="Arial"/>
              </a:rPr>
              <a:t> </a:t>
            </a:r>
            <a:r>
              <a:rPr lang="en-US" sz="1400" err="1">
                <a:latin typeface="Arial"/>
                <a:cs typeface="Arial"/>
              </a:rPr>
              <a:t>eikä</a:t>
            </a:r>
            <a:r>
              <a:rPr lang="en-US" sz="1400" dirty="0">
                <a:latin typeface="Arial"/>
                <a:cs typeface="Arial"/>
              </a:rPr>
              <a:t> </a:t>
            </a:r>
            <a:r>
              <a:rPr lang="en-US" sz="1400" err="1">
                <a:latin typeface="Arial"/>
                <a:cs typeface="Arial"/>
              </a:rPr>
              <a:t>vietetä</a:t>
            </a:r>
            <a:r>
              <a:rPr lang="en-US" sz="1400" dirty="0">
                <a:latin typeface="Arial"/>
                <a:cs typeface="Arial"/>
              </a:rPr>
              <a:t> </a:t>
            </a:r>
            <a:r>
              <a:rPr lang="en-US" sz="1400" err="1">
                <a:latin typeface="Arial"/>
                <a:cs typeface="Arial"/>
              </a:rPr>
              <a:t>aikaa</a:t>
            </a:r>
            <a:r>
              <a:rPr lang="en-US" sz="1400" dirty="0">
                <a:latin typeface="Arial"/>
                <a:cs typeface="Arial"/>
              </a:rPr>
              <a:t> </a:t>
            </a:r>
            <a:r>
              <a:rPr lang="en-US" sz="1400" err="1">
                <a:latin typeface="Arial"/>
                <a:cs typeface="Arial"/>
              </a:rPr>
              <a:t>toisten</a:t>
            </a:r>
            <a:r>
              <a:rPr lang="en-US" sz="1400" dirty="0">
                <a:latin typeface="Arial"/>
                <a:cs typeface="Arial"/>
              </a:rPr>
              <a:t> </a:t>
            </a:r>
            <a:r>
              <a:rPr lang="en-US" sz="1400" err="1">
                <a:latin typeface="Arial"/>
                <a:cs typeface="Arial"/>
              </a:rPr>
              <a:t>kanssa</a:t>
            </a:r>
            <a:r>
              <a:rPr lang="en-US" sz="1400" dirty="0">
                <a:latin typeface="Arial"/>
                <a:cs typeface="Arial"/>
              </a:rPr>
              <a:t> </a:t>
            </a:r>
            <a:r>
              <a:rPr lang="en-US" sz="1400" err="1">
                <a:latin typeface="Arial"/>
                <a:cs typeface="Arial"/>
              </a:rPr>
              <a:t>yhteisissä</a:t>
            </a:r>
            <a:r>
              <a:rPr lang="en-US" sz="1400" dirty="0">
                <a:latin typeface="Arial"/>
                <a:cs typeface="Arial"/>
              </a:rPr>
              <a:t> </a:t>
            </a:r>
            <a:r>
              <a:rPr lang="en-US" sz="1400" err="1">
                <a:latin typeface="Arial"/>
                <a:cs typeface="Arial"/>
              </a:rPr>
              <a:t>tiloissa</a:t>
            </a:r>
            <a:r>
              <a:rPr lang="en-US" sz="1400" dirty="0">
                <a:latin typeface="Arial"/>
                <a:cs typeface="Arial"/>
              </a:rPr>
              <a:t>. </a:t>
            </a:r>
            <a:r>
              <a:rPr lang="en-US" sz="1400" err="1">
                <a:latin typeface="Arial"/>
                <a:cs typeface="Arial"/>
              </a:rPr>
              <a:t>Hiljaisuuden</a:t>
            </a:r>
            <a:r>
              <a:rPr lang="en-US" sz="1400" dirty="0">
                <a:latin typeface="Arial"/>
                <a:cs typeface="Arial"/>
              </a:rPr>
              <a:t> </a:t>
            </a:r>
            <a:r>
              <a:rPr lang="en-US" sz="1400" err="1">
                <a:latin typeface="Arial"/>
                <a:cs typeface="Arial"/>
              </a:rPr>
              <a:t>aikana</a:t>
            </a:r>
            <a:r>
              <a:rPr lang="en-US" sz="1400" dirty="0">
                <a:latin typeface="Arial"/>
                <a:cs typeface="Arial"/>
              </a:rPr>
              <a:t> </a:t>
            </a:r>
            <a:r>
              <a:rPr lang="en-US" sz="1400" err="1">
                <a:latin typeface="Arial"/>
                <a:cs typeface="Arial"/>
              </a:rPr>
              <a:t>voi</a:t>
            </a:r>
            <a:r>
              <a:rPr lang="en-US" sz="1400" dirty="0">
                <a:latin typeface="Arial"/>
                <a:cs typeface="Arial"/>
              </a:rPr>
              <a:t> </a:t>
            </a:r>
            <a:r>
              <a:rPr lang="en-US" sz="1400" err="1">
                <a:latin typeface="Arial"/>
                <a:cs typeface="Arial"/>
              </a:rPr>
              <a:t>käydä</a:t>
            </a:r>
            <a:r>
              <a:rPr lang="en-US" sz="1400" dirty="0">
                <a:latin typeface="Arial"/>
                <a:cs typeface="Arial"/>
              </a:rPr>
              <a:t> </a:t>
            </a:r>
            <a:r>
              <a:rPr lang="en-US" sz="1400" err="1">
                <a:latin typeface="Arial"/>
                <a:cs typeface="Arial"/>
              </a:rPr>
              <a:t>normaalisti</a:t>
            </a:r>
            <a:r>
              <a:rPr lang="en-US" sz="1400" dirty="0">
                <a:latin typeface="Arial"/>
                <a:cs typeface="Arial"/>
              </a:rPr>
              <a:t> </a:t>
            </a:r>
            <a:r>
              <a:rPr lang="en-US" sz="1400" err="1">
                <a:latin typeface="Arial"/>
                <a:cs typeface="Arial"/>
              </a:rPr>
              <a:t>vessassa</a:t>
            </a:r>
            <a:r>
              <a:rPr lang="en-US" sz="1400" dirty="0">
                <a:latin typeface="Arial"/>
                <a:cs typeface="Arial"/>
              </a:rPr>
              <a:t>, </a:t>
            </a:r>
            <a:r>
              <a:rPr lang="en-US" sz="1400" err="1">
                <a:latin typeface="Arial"/>
                <a:cs typeface="Arial"/>
              </a:rPr>
              <a:t>käydä</a:t>
            </a:r>
            <a:r>
              <a:rPr lang="en-US" sz="1400" dirty="0">
                <a:latin typeface="Arial"/>
                <a:cs typeface="Arial"/>
              </a:rPr>
              <a:t> </a:t>
            </a:r>
            <a:r>
              <a:rPr lang="en-US" sz="1400" err="1">
                <a:latin typeface="Arial"/>
                <a:cs typeface="Arial"/>
              </a:rPr>
              <a:t>juomassa</a:t>
            </a:r>
            <a:r>
              <a:rPr lang="en-US" sz="1400" dirty="0">
                <a:latin typeface="Arial"/>
                <a:cs typeface="Arial"/>
              </a:rPr>
              <a:t> </a:t>
            </a:r>
            <a:r>
              <a:rPr lang="en-US" sz="1400" err="1">
                <a:latin typeface="Arial"/>
                <a:cs typeface="Arial"/>
              </a:rPr>
              <a:t>vettä</a:t>
            </a:r>
            <a:r>
              <a:rPr lang="en-US" sz="1400" dirty="0">
                <a:latin typeface="Arial"/>
                <a:cs typeface="Arial"/>
              </a:rPr>
              <a:t> tai </a:t>
            </a:r>
            <a:r>
              <a:rPr lang="en-US" sz="1400" err="1">
                <a:latin typeface="Arial"/>
                <a:cs typeface="Arial"/>
              </a:rPr>
              <a:t>kysyä</a:t>
            </a:r>
            <a:r>
              <a:rPr lang="en-US" sz="1400" dirty="0">
                <a:latin typeface="Arial"/>
                <a:cs typeface="Arial"/>
              </a:rPr>
              <a:t> </a:t>
            </a:r>
            <a:r>
              <a:rPr lang="en-US" sz="1400" err="1">
                <a:latin typeface="Arial"/>
                <a:cs typeface="Arial"/>
              </a:rPr>
              <a:t>aikuiselta</a:t>
            </a:r>
            <a:r>
              <a:rPr lang="en-US" sz="1400" dirty="0">
                <a:latin typeface="Arial"/>
                <a:cs typeface="Arial"/>
              </a:rPr>
              <a:t> </a:t>
            </a:r>
            <a:r>
              <a:rPr lang="en-US" sz="1400" err="1">
                <a:latin typeface="Arial"/>
                <a:cs typeface="Arial"/>
              </a:rPr>
              <a:t>jos</a:t>
            </a:r>
            <a:r>
              <a:rPr lang="en-US" sz="1400" dirty="0">
                <a:latin typeface="Arial"/>
                <a:cs typeface="Arial"/>
              </a:rPr>
              <a:t> on </a:t>
            </a:r>
            <a:r>
              <a:rPr lang="en-US" sz="1400" err="1">
                <a:latin typeface="Arial"/>
                <a:cs typeface="Arial"/>
              </a:rPr>
              <a:t>asiaa</a:t>
            </a:r>
            <a:r>
              <a:rPr lang="en-US" sz="1400" dirty="0">
                <a:latin typeface="Arial"/>
                <a:cs typeface="Arial"/>
              </a:rPr>
              <a:t>, </a:t>
            </a:r>
            <a:r>
              <a:rPr lang="en-US" sz="1400" err="1">
                <a:latin typeface="Arial"/>
                <a:cs typeface="Arial"/>
              </a:rPr>
              <a:t>kunnioittaen</a:t>
            </a:r>
            <a:r>
              <a:rPr lang="en-US" sz="1400" dirty="0">
                <a:latin typeface="Arial"/>
                <a:cs typeface="Arial"/>
              </a:rPr>
              <a:t> </a:t>
            </a:r>
            <a:r>
              <a:rPr lang="en-US" sz="1400" err="1">
                <a:latin typeface="Arial"/>
                <a:cs typeface="Arial"/>
              </a:rPr>
              <a:t>kuitenkin</a:t>
            </a:r>
            <a:r>
              <a:rPr lang="en-US" sz="1400" dirty="0">
                <a:latin typeface="Arial"/>
                <a:cs typeface="Arial"/>
              </a:rPr>
              <a:t> </a:t>
            </a:r>
            <a:r>
              <a:rPr lang="en-US" sz="1400" err="1">
                <a:latin typeface="Arial"/>
                <a:cs typeface="Arial"/>
              </a:rPr>
              <a:t>muita</a:t>
            </a:r>
            <a:r>
              <a:rPr lang="en-US" sz="1400" dirty="0">
                <a:latin typeface="Arial"/>
                <a:cs typeface="Arial"/>
              </a:rPr>
              <a:t> </a:t>
            </a:r>
            <a:r>
              <a:rPr lang="en-US" sz="1400" err="1">
                <a:latin typeface="Arial"/>
                <a:cs typeface="Arial"/>
              </a:rPr>
              <a:t>nukkujia</a:t>
            </a:r>
            <a:r>
              <a:rPr lang="en-US" sz="1400" dirty="0">
                <a:latin typeface="Arial"/>
                <a:cs typeface="Arial"/>
              </a:rPr>
              <a:t>.</a:t>
            </a:r>
          </a:p>
          <a:p>
            <a:r>
              <a:rPr lang="en-US" sz="1400" err="1">
                <a:latin typeface="Arial"/>
                <a:cs typeface="Arial"/>
              </a:rPr>
              <a:t>Huoneesi</a:t>
            </a:r>
            <a:r>
              <a:rPr lang="en-US" sz="1400" dirty="0">
                <a:latin typeface="Arial"/>
                <a:cs typeface="Arial"/>
              </a:rPr>
              <a:t> on </a:t>
            </a:r>
            <a:r>
              <a:rPr lang="en-US" sz="1400" err="1">
                <a:latin typeface="Arial"/>
                <a:cs typeface="Arial"/>
              </a:rPr>
              <a:t>ensisijaisesti</a:t>
            </a:r>
            <a:r>
              <a:rPr lang="en-US" sz="1400" dirty="0">
                <a:latin typeface="Arial"/>
                <a:cs typeface="Arial"/>
              </a:rPr>
              <a:t> </a:t>
            </a:r>
            <a:r>
              <a:rPr lang="en-US" sz="1400" err="1">
                <a:latin typeface="Arial"/>
                <a:cs typeface="Arial"/>
              </a:rPr>
              <a:t>tarkoitettu</a:t>
            </a:r>
            <a:r>
              <a:rPr lang="en-US" sz="1400" dirty="0">
                <a:latin typeface="Arial"/>
                <a:cs typeface="Arial"/>
              </a:rPr>
              <a:t> </a:t>
            </a:r>
            <a:r>
              <a:rPr lang="en-US" sz="1400" err="1">
                <a:latin typeface="Arial"/>
                <a:cs typeface="Arial"/>
              </a:rPr>
              <a:t>sinun</a:t>
            </a:r>
            <a:r>
              <a:rPr lang="en-US" sz="1400" dirty="0">
                <a:latin typeface="Arial"/>
                <a:cs typeface="Arial"/>
              </a:rPr>
              <a:t> </a:t>
            </a:r>
            <a:r>
              <a:rPr lang="en-US" sz="1400" err="1">
                <a:latin typeface="Arial"/>
                <a:cs typeface="Arial"/>
              </a:rPr>
              <a:t>omaan</a:t>
            </a:r>
            <a:r>
              <a:rPr lang="en-US" sz="1400" dirty="0">
                <a:latin typeface="Arial"/>
                <a:cs typeface="Arial"/>
              </a:rPr>
              <a:t> </a:t>
            </a:r>
            <a:r>
              <a:rPr lang="en-US" sz="1400" err="1">
                <a:latin typeface="Arial"/>
                <a:cs typeface="Arial"/>
              </a:rPr>
              <a:t>käyttöön</a:t>
            </a:r>
            <a:r>
              <a:rPr lang="en-US" sz="1400" dirty="0">
                <a:latin typeface="Arial"/>
                <a:cs typeface="Arial"/>
              </a:rPr>
              <a:t>, </a:t>
            </a:r>
            <a:r>
              <a:rPr lang="en-US" sz="1400" err="1">
                <a:latin typeface="Arial"/>
                <a:cs typeface="Arial"/>
              </a:rPr>
              <a:t>siellä</a:t>
            </a:r>
            <a:r>
              <a:rPr lang="en-US" sz="1400" dirty="0">
                <a:latin typeface="Arial"/>
                <a:cs typeface="Arial"/>
              </a:rPr>
              <a:t> </a:t>
            </a:r>
            <a:r>
              <a:rPr lang="en-US" sz="1400" err="1">
                <a:latin typeface="Arial"/>
                <a:cs typeface="Arial"/>
              </a:rPr>
              <a:t>sinulla</a:t>
            </a:r>
            <a:r>
              <a:rPr lang="en-US" sz="1400" dirty="0">
                <a:latin typeface="Arial"/>
                <a:cs typeface="Arial"/>
              </a:rPr>
              <a:t> on </a:t>
            </a:r>
            <a:r>
              <a:rPr lang="en-US" sz="1400" err="1">
                <a:latin typeface="Arial"/>
                <a:cs typeface="Arial"/>
              </a:rPr>
              <a:t>mahdollisuus</a:t>
            </a:r>
            <a:r>
              <a:rPr lang="en-US" sz="1400" dirty="0">
                <a:latin typeface="Arial"/>
                <a:cs typeface="Arial"/>
              </a:rPr>
              <a:t> olla </a:t>
            </a:r>
            <a:r>
              <a:rPr lang="en-US" sz="1400" err="1">
                <a:latin typeface="Arial"/>
                <a:cs typeface="Arial"/>
              </a:rPr>
              <a:t>omassa</a:t>
            </a:r>
            <a:r>
              <a:rPr lang="en-US" sz="1400" dirty="0">
                <a:latin typeface="Arial"/>
                <a:cs typeface="Arial"/>
              </a:rPr>
              <a:t> </a:t>
            </a:r>
            <a:r>
              <a:rPr lang="en-US" sz="1400" err="1">
                <a:latin typeface="Arial"/>
                <a:cs typeface="Arial"/>
              </a:rPr>
              <a:t>rauhassa</a:t>
            </a:r>
            <a:r>
              <a:rPr lang="en-US" sz="1400" dirty="0">
                <a:latin typeface="Arial"/>
                <a:cs typeface="Arial"/>
              </a:rPr>
              <a:t>.</a:t>
            </a:r>
            <a:endParaRPr lang="en-US" sz="1400" dirty="0"/>
          </a:p>
        </p:txBody>
      </p:sp>
    </p:spTree>
    <p:extLst>
      <p:ext uri="{BB962C8B-B14F-4D97-AF65-F5344CB8AC3E}">
        <p14:creationId xmlns:p14="http://schemas.microsoft.com/office/powerpoint/2010/main" val="1157445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659BF-89AD-2B0E-B076-21EC09892F4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AEC811B-6B2C-06C7-65E3-F6AB3D719B4B}"/>
              </a:ext>
            </a:extLst>
          </p:cNvPr>
          <p:cNvSpPr>
            <a:spLocks noGrp="1"/>
          </p:cNvSpPr>
          <p:nvPr>
            <p:ph idx="1"/>
          </p:nvPr>
        </p:nvSpPr>
        <p:spPr/>
        <p:txBody>
          <a:bodyPr vert="horz" lIns="91440" tIns="45720" rIns="91440" bIns="45720" rtlCol="0" anchor="t">
            <a:noAutofit/>
          </a:bodyPr>
          <a:lstStyle/>
          <a:p>
            <a:pPr>
              <a:buFont typeface="Arial"/>
              <a:buChar char="•"/>
            </a:pPr>
            <a:r>
              <a:rPr lang="en-US" sz="1400" dirty="0" err="1">
                <a:latin typeface="Arial"/>
                <a:cs typeface="Arial"/>
              </a:rPr>
              <a:t>Pääset</a:t>
            </a:r>
            <a:r>
              <a:rPr lang="en-US" sz="1400" dirty="0">
                <a:latin typeface="Arial"/>
                <a:cs typeface="Arial"/>
              </a:rPr>
              <a:t> </a:t>
            </a:r>
            <a:r>
              <a:rPr lang="en-US" sz="1400" dirty="0" err="1">
                <a:latin typeface="Arial"/>
                <a:cs typeface="Arial"/>
              </a:rPr>
              <a:t>osallistumaan</a:t>
            </a:r>
            <a:r>
              <a:rPr lang="en-US" sz="1400" dirty="0">
                <a:latin typeface="Arial"/>
                <a:cs typeface="Arial"/>
              </a:rPr>
              <a:t> </a:t>
            </a:r>
            <a:r>
              <a:rPr lang="en-US" sz="1400" dirty="0" err="1">
                <a:latin typeface="Arial"/>
                <a:cs typeface="Arial"/>
              </a:rPr>
              <a:t>Karhulan</a:t>
            </a:r>
            <a:r>
              <a:rPr lang="en-US" sz="1400" dirty="0">
                <a:latin typeface="Arial"/>
                <a:cs typeface="Arial"/>
              </a:rPr>
              <a:t> </a:t>
            </a:r>
            <a:r>
              <a:rPr lang="en-US" sz="1400" dirty="0" err="1">
                <a:latin typeface="Arial"/>
                <a:cs typeface="Arial"/>
              </a:rPr>
              <a:t>kodinaskareisiin</a:t>
            </a:r>
            <a:r>
              <a:rPr lang="en-US" sz="1400" dirty="0">
                <a:latin typeface="Arial"/>
                <a:cs typeface="Arial"/>
              </a:rPr>
              <a:t> </a:t>
            </a:r>
            <a:r>
              <a:rPr lang="en-US" sz="1400" dirty="0" err="1">
                <a:latin typeface="Arial"/>
                <a:cs typeface="Arial"/>
              </a:rPr>
              <a:t>ohjaajan</a:t>
            </a:r>
            <a:r>
              <a:rPr lang="en-US" sz="1400" dirty="0">
                <a:latin typeface="Arial"/>
                <a:cs typeface="Arial"/>
              </a:rPr>
              <a:t> </a:t>
            </a:r>
            <a:r>
              <a:rPr lang="en-US" sz="1400" dirty="0" err="1">
                <a:latin typeface="Arial"/>
                <a:cs typeface="Arial"/>
              </a:rPr>
              <a:t>kanssa</a:t>
            </a:r>
            <a:r>
              <a:rPr lang="en-US" sz="1400" dirty="0">
                <a:latin typeface="Arial"/>
                <a:cs typeface="Arial"/>
              </a:rPr>
              <a:t>. </a:t>
            </a:r>
            <a:r>
              <a:rPr lang="en-US" sz="1400" dirty="0" err="1">
                <a:latin typeface="Arial"/>
                <a:cs typeface="Arial"/>
              </a:rPr>
              <a:t>Niihin</a:t>
            </a:r>
            <a:r>
              <a:rPr lang="en-US" sz="1400" dirty="0">
                <a:latin typeface="Arial"/>
                <a:cs typeface="Arial"/>
              </a:rPr>
              <a:t> </a:t>
            </a:r>
            <a:r>
              <a:rPr lang="en-US" sz="1400" dirty="0" err="1">
                <a:latin typeface="Arial"/>
                <a:cs typeface="Arial"/>
              </a:rPr>
              <a:t>lukeutuvat</a:t>
            </a:r>
            <a:r>
              <a:rPr lang="en-US" sz="1400" dirty="0">
                <a:latin typeface="Arial"/>
                <a:cs typeface="Arial"/>
              </a:rPr>
              <a:t> mm. </a:t>
            </a:r>
            <a:r>
              <a:rPr lang="en-US" sz="1400" dirty="0" err="1">
                <a:latin typeface="Arial"/>
                <a:cs typeface="Arial"/>
              </a:rPr>
              <a:t>Keittiövuorot</a:t>
            </a:r>
            <a:r>
              <a:rPr lang="en-US" sz="1400" dirty="0">
                <a:latin typeface="Arial"/>
                <a:cs typeface="Arial"/>
              </a:rPr>
              <a:t>. </a:t>
            </a:r>
            <a:r>
              <a:rPr lang="en-US" sz="1400" dirty="0" err="1">
                <a:latin typeface="Arial"/>
                <a:cs typeface="Arial"/>
              </a:rPr>
              <a:t>Opettelet</a:t>
            </a:r>
            <a:r>
              <a:rPr lang="en-US" sz="1400" dirty="0">
                <a:latin typeface="Arial"/>
                <a:cs typeface="Arial"/>
              </a:rPr>
              <a:t> </a:t>
            </a:r>
            <a:r>
              <a:rPr lang="en-US" sz="1400" dirty="0" err="1">
                <a:latin typeface="Arial"/>
                <a:cs typeface="Arial"/>
              </a:rPr>
              <a:t>tekemäään</a:t>
            </a:r>
            <a:r>
              <a:rPr lang="en-US" sz="1400" dirty="0">
                <a:latin typeface="Arial"/>
                <a:cs typeface="Arial"/>
              </a:rPr>
              <a:t> </a:t>
            </a:r>
            <a:r>
              <a:rPr lang="en-US" sz="1400" dirty="0" err="1">
                <a:latin typeface="Arial"/>
                <a:cs typeface="Arial"/>
              </a:rPr>
              <a:t>askareet</a:t>
            </a:r>
            <a:r>
              <a:rPr lang="en-US" sz="1400" dirty="0">
                <a:latin typeface="Arial"/>
                <a:cs typeface="Arial"/>
              </a:rPr>
              <a:t> </a:t>
            </a:r>
            <a:r>
              <a:rPr lang="en-US" sz="1400" dirty="0" err="1">
                <a:latin typeface="Arial"/>
                <a:cs typeface="Arial"/>
              </a:rPr>
              <a:t>turvallisesti</a:t>
            </a:r>
            <a:r>
              <a:rPr lang="en-US" sz="1400" dirty="0">
                <a:latin typeface="Arial"/>
                <a:cs typeface="Arial"/>
              </a:rPr>
              <a:t> </a:t>
            </a:r>
            <a:r>
              <a:rPr lang="en-US" sz="1400" dirty="0" err="1">
                <a:latin typeface="Arial"/>
                <a:cs typeface="Arial"/>
              </a:rPr>
              <a:t>ohjaajan</a:t>
            </a:r>
            <a:r>
              <a:rPr lang="en-US" sz="1400" dirty="0">
                <a:latin typeface="Arial"/>
                <a:cs typeface="Arial"/>
              </a:rPr>
              <a:t> </a:t>
            </a:r>
            <a:r>
              <a:rPr lang="en-US" sz="1400" dirty="0" err="1">
                <a:latin typeface="Arial"/>
                <a:cs typeface="Arial"/>
              </a:rPr>
              <a:t>ohjauksessa</a:t>
            </a:r>
            <a:r>
              <a:rPr lang="en-US" sz="1400" dirty="0">
                <a:latin typeface="Arial"/>
                <a:cs typeface="Arial"/>
              </a:rPr>
              <a:t>. Oma </a:t>
            </a:r>
            <a:r>
              <a:rPr lang="en-US" sz="1400" dirty="0" err="1">
                <a:latin typeface="Arial"/>
                <a:cs typeface="Arial"/>
              </a:rPr>
              <a:t>huone</a:t>
            </a:r>
            <a:r>
              <a:rPr lang="en-US" sz="1400" dirty="0">
                <a:latin typeface="Arial"/>
                <a:cs typeface="Arial"/>
              </a:rPr>
              <a:t> </a:t>
            </a:r>
            <a:r>
              <a:rPr lang="en-US" sz="1400" dirty="0" err="1">
                <a:latin typeface="Arial"/>
                <a:cs typeface="Arial"/>
              </a:rPr>
              <a:t>siivotaan</a:t>
            </a:r>
            <a:r>
              <a:rPr lang="en-US" sz="1400" dirty="0">
                <a:latin typeface="Arial"/>
                <a:cs typeface="Arial"/>
              </a:rPr>
              <a:t> </a:t>
            </a:r>
            <a:r>
              <a:rPr lang="en-US" sz="1400" dirty="0" err="1">
                <a:latin typeface="Arial"/>
                <a:cs typeface="Arial"/>
              </a:rPr>
              <a:t>siivouspäivänä</a:t>
            </a:r>
            <a:r>
              <a:rPr lang="en-US" sz="1400" dirty="0">
                <a:latin typeface="Arial"/>
                <a:cs typeface="Arial"/>
              </a:rPr>
              <a:t> ja </a:t>
            </a:r>
            <a:r>
              <a:rPr lang="en-US" sz="1400" dirty="0" err="1">
                <a:latin typeface="Arial"/>
                <a:cs typeface="Arial"/>
              </a:rPr>
              <a:t>yhteisistä</a:t>
            </a:r>
            <a:r>
              <a:rPr lang="en-US" sz="1400" dirty="0">
                <a:latin typeface="Arial"/>
                <a:cs typeface="Arial"/>
              </a:rPr>
              <a:t> </a:t>
            </a:r>
            <a:r>
              <a:rPr lang="en-US" sz="1400" dirty="0" err="1">
                <a:latin typeface="Arial"/>
                <a:cs typeface="Arial"/>
              </a:rPr>
              <a:t>tiloista</a:t>
            </a:r>
            <a:r>
              <a:rPr lang="en-US" sz="1400" dirty="0">
                <a:latin typeface="Arial"/>
                <a:cs typeface="Arial"/>
              </a:rPr>
              <a:t> </a:t>
            </a:r>
            <a:r>
              <a:rPr lang="en-US" sz="1400" dirty="0" err="1">
                <a:latin typeface="Arial"/>
                <a:cs typeface="Arial"/>
              </a:rPr>
              <a:t>pidetään</a:t>
            </a:r>
            <a:r>
              <a:rPr lang="en-US" sz="1400" dirty="0">
                <a:latin typeface="Arial"/>
                <a:cs typeface="Arial"/>
              </a:rPr>
              <a:t> </a:t>
            </a:r>
            <a:r>
              <a:rPr lang="en-US" sz="1400" dirty="0" err="1">
                <a:latin typeface="Arial"/>
                <a:cs typeface="Arial"/>
              </a:rPr>
              <a:t>yhdessä</a:t>
            </a:r>
            <a:r>
              <a:rPr lang="en-US" sz="1400" dirty="0">
                <a:latin typeface="Arial"/>
                <a:cs typeface="Arial"/>
              </a:rPr>
              <a:t> </a:t>
            </a:r>
            <a:r>
              <a:rPr lang="en-US" sz="1400" dirty="0" err="1">
                <a:latin typeface="Arial"/>
                <a:cs typeface="Arial"/>
              </a:rPr>
              <a:t>huolta</a:t>
            </a:r>
            <a:r>
              <a:rPr lang="en-US" sz="1400" dirty="0">
                <a:latin typeface="Arial"/>
                <a:cs typeface="Arial"/>
              </a:rPr>
              <a:t>. Siistissä </a:t>
            </a:r>
            <a:r>
              <a:rPr lang="en-US" sz="1400" dirty="0" err="1">
                <a:latin typeface="Arial"/>
                <a:cs typeface="Arial"/>
              </a:rPr>
              <a:t>ympäristössä</a:t>
            </a:r>
            <a:r>
              <a:rPr lang="en-US" sz="1400" dirty="0">
                <a:latin typeface="Arial"/>
                <a:cs typeface="Arial"/>
              </a:rPr>
              <a:t> on kiva ja </a:t>
            </a:r>
            <a:r>
              <a:rPr lang="en-US" sz="1400" dirty="0" err="1">
                <a:latin typeface="Arial"/>
                <a:cs typeface="Arial"/>
              </a:rPr>
              <a:t>turvallista</a:t>
            </a:r>
            <a:r>
              <a:rPr lang="en-US" sz="1400" dirty="0">
                <a:latin typeface="Arial"/>
                <a:cs typeface="Arial"/>
              </a:rPr>
              <a:t> olla.</a:t>
            </a:r>
            <a:endParaRPr lang="en-US"/>
          </a:p>
          <a:p>
            <a:pPr>
              <a:buFont typeface="Arial"/>
              <a:buChar char="•"/>
            </a:pPr>
            <a:r>
              <a:rPr lang="en-US" sz="1400" dirty="0" err="1">
                <a:latin typeface="Arial"/>
                <a:cs typeface="Arial"/>
              </a:rPr>
              <a:t>Viikko-ohjelmassa</a:t>
            </a:r>
            <a:r>
              <a:rPr lang="en-US" sz="1400" dirty="0">
                <a:latin typeface="Arial"/>
                <a:cs typeface="Arial"/>
              </a:rPr>
              <a:t> on </a:t>
            </a:r>
            <a:r>
              <a:rPr lang="en-US" sz="1400" dirty="0" err="1">
                <a:latin typeface="Arial"/>
                <a:cs typeface="Arial"/>
              </a:rPr>
              <a:t>päivittäinen</a:t>
            </a:r>
            <a:r>
              <a:rPr lang="en-US" sz="1400" dirty="0">
                <a:latin typeface="Arial"/>
                <a:cs typeface="Arial"/>
              </a:rPr>
              <a:t> </a:t>
            </a:r>
            <a:r>
              <a:rPr lang="en-US" sz="1400" dirty="0" err="1">
                <a:latin typeface="Arial"/>
                <a:cs typeface="Arial"/>
              </a:rPr>
              <a:t>mahdollisuus</a:t>
            </a:r>
            <a:r>
              <a:rPr lang="en-US" sz="1400" dirty="0">
                <a:latin typeface="Arial"/>
                <a:cs typeface="Arial"/>
              </a:rPr>
              <a:t> </a:t>
            </a:r>
            <a:r>
              <a:rPr lang="en-US" sz="1400" dirty="0" err="1">
                <a:latin typeface="Arial"/>
                <a:cs typeface="Arial"/>
              </a:rPr>
              <a:t>lepohetkeen</a:t>
            </a:r>
            <a:r>
              <a:rPr lang="en-US" sz="1400" dirty="0">
                <a:latin typeface="Arial"/>
                <a:cs typeface="Arial"/>
              </a:rPr>
              <a:t>. </a:t>
            </a:r>
            <a:r>
              <a:rPr lang="en-US" sz="1400" dirty="0" err="1">
                <a:latin typeface="Arial"/>
                <a:cs typeface="Arial"/>
              </a:rPr>
              <a:t>Viikko-ohjelmaan</a:t>
            </a:r>
            <a:r>
              <a:rPr lang="en-US" sz="1400" dirty="0">
                <a:latin typeface="Arial"/>
                <a:cs typeface="Arial"/>
              </a:rPr>
              <a:t> </a:t>
            </a:r>
            <a:r>
              <a:rPr lang="en-US" sz="1400" dirty="0" err="1">
                <a:latin typeface="Arial"/>
                <a:cs typeface="Arial"/>
              </a:rPr>
              <a:t>merkittynä</a:t>
            </a:r>
            <a:r>
              <a:rPr lang="en-US" sz="1400" dirty="0">
                <a:latin typeface="Arial"/>
                <a:cs typeface="Arial"/>
              </a:rPr>
              <a:t> </a:t>
            </a:r>
            <a:r>
              <a:rPr lang="en-US" sz="1400" dirty="0" err="1">
                <a:latin typeface="Arial"/>
                <a:cs typeface="Arial"/>
              </a:rPr>
              <a:t>lepohetkenä</a:t>
            </a:r>
            <a:r>
              <a:rPr lang="en-US" sz="1400" dirty="0">
                <a:latin typeface="Arial"/>
                <a:cs typeface="Arial"/>
              </a:rPr>
              <a:t> </a:t>
            </a:r>
            <a:r>
              <a:rPr lang="en-US" sz="1400" dirty="0" err="1">
                <a:latin typeface="Arial"/>
                <a:cs typeface="Arial"/>
              </a:rPr>
              <a:t>annamme</a:t>
            </a:r>
            <a:r>
              <a:rPr lang="en-US" sz="1400" dirty="0">
                <a:latin typeface="Arial"/>
                <a:cs typeface="Arial"/>
              </a:rPr>
              <a:t> </a:t>
            </a:r>
            <a:r>
              <a:rPr lang="en-US" sz="1400" dirty="0" err="1">
                <a:latin typeface="Arial"/>
                <a:cs typeface="Arial"/>
              </a:rPr>
              <a:t>mahdollisuuden</a:t>
            </a:r>
            <a:r>
              <a:rPr lang="en-US" sz="1400" dirty="0">
                <a:latin typeface="Arial"/>
                <a:cs typeface="Arial"/>
              </a:rPr>
              <a:t> </a:t>
            </a:r>
            <a:r>
              <a:rPr lang="en-US" sz="1400" dirty="0" err="1">
                <a:latin typeface="Arial"/>
                <a:cs typeface="Arial"/>
              </a:rPr>
              <a:t>hiljaiseen</a:t>
            </a:r>
            <a:r>
              <a:rPr lang="en-US" sz="1400" dirty="0">
                <a:latin typeface="Arial"/>
                <a:cs typeface="Arial"/>
              </a:rPr>
              <a:t> </a:t>
            </a:r>
            <a:r>
              <a:rPr lang="en-US" sz="1400" dirty="0" err="1">
                <a:latin typeface="Arial"/>
                <a:cs typeface="Arial"/>
              </a:rPr>
              <a:t>lepoaikaan</a:t>
            </a:r>
            <a:r>
              <a:rPr lang="en-US" sz="1400" dirty="0">
                <a:latin typeface="Arial"/>
                <a:cs typeface="Arial"/>
              </a:rPr>
              <a:t>, </a:t>
            </a:r>
            <a:r>
              <a:rPr lang="en-US" sz="1400" dirty="0" err="1">
                <a:latin typeface="Arial"/>
                <a:cs typeface="Arial"/>
              </a:rPr>
              <a:t>jos</a:t>
            </a:r>
            <a:r>
              <a:rPr lang="en-US" sz="1400" dirty="0">
                <a:latin typeface="Arial"/>
                <a:cs typeface="Arial"/>
              </a:rPr>
              <a:t> </a:t>
            </a:r>
            <a:r>
              <a:rPr lang="en-US" sz="1400" dirty="0" err="1">
                <a:latin typeface="Arial"/>
                <a:cs typeface="Arial"/>
              </a:rPr>
              <a:t>haluat</a:t>
            </a:r>
            <a:r>
              <a:rPr lang="en-US" sz="1400" dirty="0">
                <a:latin typeface="Arial"/>
                <a:cs typeface="Arial"/>
              </a:rPr>
              <a:t> </a:t>
            </a:r>
            <a:r>
              <a:rPr lang="en-US" sz="1400" dirty="0" err="1">
                <a:latin typeface="Arial"/>
                <a:cs typeface="Arial"/>
              </a:rPr>
              <a:t>levätä</a:t>
            </a:r>
            <a:r>
              <a:rPr lang="en-US" sz="1400" dirty="0">
                <a:latin typeface="Arial"/>
                <a:cs typeface="Arial"/>
              </a:rPr>
              <a:t> tai </a:t>
            </a:r>
            <a:r>
              <a:rPr lang="en-US" sz="1400" dirty="0" err="1">
                <a:latin typeface="Arial"/>
                <a:cs typeface="Arial"/>
              </a:rPr>
              <a:t>tehdä</a:t>
            </a:r>
            <a:r>
              <a:rPr lang="en-US" sz="1400" dirty="0">
                <a:latin typeface="Arial"/>
                <a:cs typeface="Arial"/>
              </a:rPr>
              <a:t> </a:t>
            </a:r>
            <a:r>
              <a:rPr lang="en-US" sz="1400" dirty="0" err="1">
                <a:latin typeface="Arial"/>
                <a:cs typeface="Arial"/>
              </a:rPr>
              <a:t>läksyjä</a:t>
            </a:r>
            <a:r>
              <a:rPr lang="en-US" sz="1400" dirty="0">
                <a:latin typeface="Arial"/>
                <a:cs typeface="Arial"/>
              </a:rPr>
              <a:t>. </a:t>
            </a:r>
            <a:r>
              <a:rPr lang="en-US" sz="1400" dirty="0" err="1">
                <a:latin typeface="Arial"/>
                <a:cs typeface="Arial"/>
              </a:rPr>
              <a:t>Lepoajan</a:t>
            </a:r>
            <a:r>
              <a:rPr lang="en-US" sz="1400" dirty="0">
                <a:latin typeface="Arial"/>
                <a:cs typeface="Arial"/>
              </a:rPr>
              <a:t> </a:t>
            </a:r>
            <a:r>
              <a:rPr lang="en-US" sz="1400" dirty="0" err="1">
                <a:latin typeface="Arial"/>
                <a:cs typeface="Arial"/>
              </a:rPr>
              <a:t>aikana</a:t>
            </a:r>
            <a:r>
              <a:rPr lang="en-US" sz="1400" dirty="0">
                <a:latin typeface="Arial"/>
                <a:cs typeface="Arial"/>
              </a:rPr>
              <a:t> </a:t>
            </a:r>
            <a:r>
              <a:rPr lang="en-US" sz="1400" dirty="0" err="1">
                <a:latin typeface="Arial"/>
                <a:cs typeface="Arial"/>
              </a:rPr>
              <a:t>voit</a:t>
            </a:r>
            <a:r>
              <a:rPr lang="en-US" sz="1400" dirty="0">
                <a:latin typeface="Arial"/>
                <a:cs typeface="Arial"/>
              </a:rPr>
              <a:t> </a:t>
            </a:r>
            <a:r>
              <a:rPr lang="en-US" sz="1400" dirty="0" err="1">
                <a:latin typeface="Arial"/>
                <a:cs typeface="Arial"/>
              </a:rPr>
              <a:t>halutessasi</a:t>
            </a:r>
            <a:r>
              <a:rPr lang="en-US" sz="1400" dirty="0">
                <a:latin typeface="Arial"/>
                <a:cs typeface="Arial"/>
              </a:rPr>
              <a:t> </a:t>
            </a:r>
            <a:r>
              <a:rPr lang="en-US" sz="1400" dirty="0" err="1">
                <a:latin typeface="Arial"/>
                <a:cs typeface="Arial"/>
              </a:rPr>
              <a:t>esim</a:t>
            </a:r>
            <a:r>
              <a:rPr lang="en-US" sz="1400" dirty="0">
                <a:latin typeface="Arial"/>
                <a:cs typeface="Arial"/>
              </a:rPr>
              <a:t>. </a:t>
            </a:r>
            <a:r>
              <a:rPr lang="en-US" sz="1400" dirty="0" err="1">
                <a:latin typeface="Arial"/>
                <a:cs typeface="Arial"/>
              </a:rPr>
              <a:t>käydä</a:t>
            </a:r>
            <a:r>
              <a:rPr lang="en-US" sz="1400" dirty="0">
                <a:latin typeface="Arial"/>
                <a:cs typeface="Arial"/>
              </a:rPr>
              <a:t> </a:t>
            </a:r>
            <a:r>
              <a:rPr lang="en-US" sz="1400" dirty="0" err="1">
                <a:latin typeface="Arial"/>
                <a:cs typeface="Arial"/>
              </a:rPr>
              <a:t>suihkussa</a:t>
            </a:r>
            <a:r>
              <a:rPr lang="en-US" sz="1400" dirty="0">
                <a:latin typeface="Arial"/>
                <a:cs typeface="Arial"/>
              </a:rPr>
              <a:t>, </a:t>
            </a:r>
            <a:r>
              <a:rPr lang="en-US" sz="1400" dirty="0" err="1">
                <a:latin typeface="Arial"/>
                <a:cs typeface="Arial"/>
              </a:rPr>
              <a:t>lähteä</a:t>
            </a:r>
            <a:r>
              <a:rPr lang="en-US" sz="1400" dirty="0">
                <a:latin typeface="Arial"/>
                <a:cs typeface="Arial"/>
              </a:rPr>
              <a:t> ulos tai </a:t>
            </a:r>
            <a:r>
              <a:rPr lang="en-US" sz="1400" dirty="0" err="1">
                <a:latin typeface="Arial"/>
                <a:cs typeface="Arial"/>
              </a:rPr>
              <a:t>katsoa</a:t>
            </a:r>
            <a:r>
              <a:rPr lang="en-US" sz="1400" dirty="0">
                <a:latin typeface="Arial"/>
                <a:cs typeface="Arial"/>
              </a:rPr>
              <a:t> </a:t>
            </a:r>
            <a:r>
              <a:rPr lang="en-US" sz="1400" dirty="0" err="1">
                <a:latin typeface="Arial"/>
                <a:cs typeface="Arial"/>
              </a:rPr>
              <a:t>hiljaisella</a:t>
            </a:r>
            <a:r>
              <a:rPr lang="en-US" sz="1400" dirty="0">
                <a:latin typeface="Arial"/>
                <a:cs typeface="Arial"/>
              </a:rPr>
              <a:t> </a:t>
            </a:r>
            <a:r>
              <a:rPr lang="en-US" sz="1400" dirty="0" err="1">
                <a:latin typeface="Arial"/>
                <a:cs typeface="Arial"/>
              </a:rPr>
              <a:t>äänenvoimakkuudella</a:t>
            </a:r>
            <a:r>
              <a:rPr lang="en-US" sz="1400" dirty="0">
                <a:latin typeface="Arial"/>
                <a:cs typeface="Arial"/>
              </a:rPr>
              <a:t> </a:t>
            </a:r>
            <a:r>
              <a:rPr lang="en-US" sz="1400" dirty="0" err="1">
                <a:latin typeface="Arial"/>
                <a:cs typeface="Arial"/>
              </a:rPr>
              <a:t>televisiota</a:t>
            </a:r>
            <a:r>
              <a:rPr lang="en-US" sz="1400" dirty="0">
                <a:latin typeface="Arial"/>
                <a:cs typeface="Arial"/>
              </a:rPr>
              <a:t>.</a:t>
            </a:r>
          </a:p>
          <a:p>
            <a:pPr>
              <a:buFont typeface="Arial"/>
              <a:buChar char="•"/>
            </a:pPr>
            <a:r>
              <a:rPr lang="en-US" sz="1400" dirty="0" err="1">
                <a:latin typeface="Arial"/>
                <a:cs typeface="Arial"/>
              </a:rPr>
              <a:t>Karhulan</a:t>
            </a:r>
            <a:r>
              <a:rPr lang="en-US" sz="1400" dirty="0">
                <a:latin typeface="Arial"/>
                <a:cs typeface="Arial"/>
              </a:rPr>
              <a:t> </a:t>
            </a:r>
            <a:r>
              <a:rPr lang="en-US" sz="1400" dirty="0" err="1">
                <a:latin typeface="Arial"/>
                <a:cs typeface="Arial"/>
              </a:rPr>
              <a:t>viikko-ohjelmat</a:t>
            </a:r>
            <a:r>
              <a:rPr lang="en-US" sz="1400" dirty="0">
                <a:latin typeface="Arial"/>
                <a:cs typeface="Arial"/>
              </a:rPr>
              <a:t> </a:t>
            </a:r>
            <a:r>
              <a:rPr lang="en-US" sz="1400" dirty="0" err="1">
                <a:latin typeface="Arial"/>
                <a:cs typeface="Arial"/>
              </a:rPr>
              <a:t>löytyvät</a:t>
            </a:r>
            <a:r>
              <a:rPr lang="en-US" sz="1400" dirty="0">
                <a:latin typeface="Arial"/>
                <a:cs typeface="Arial"/>
              </a:rPr>
              <a:t> </a:t>
            </a:r>
            <a:r>
              <a:rPr lang="en-US" sz="1400" dirty="0" err="1">
                <a:latin typeface="Arial"/>
                <a:cs typeface="Arial"/>
              </a:rPr>
              <a:t>molempien</a:t>
            </a:r>
            <a:r>
              <a:rPr lang="en-US" sz="1400" dirty="0">
                <a:latin typeface="Arial"/>
                <a:cs typeface="Arial"/>
              </a:rPr>
              <a:t> </a:t>
            </a:r>
            <a:r>
              <a:rPr lang="en-US" sz="1400" dirty="0" err="1">
                <a:latin typeface="Arial"/>
                <a:cs typeface="Arial"/>
              </a:rPr>
              <a:t>asuinyksiköiden</a:t>
            </a:r>
            <a:r>
              <a:rPr lang="en-US" sz="1400" dirty="0">
                <a:latin typeface="Arial"/>
                <a:cs typeface="Arial"/>
              </a:rPr>
              <a:t> </a:t>
            </a:r>
            <a:r>
              <a:rPr lang="en-US" sz="1400" dirty="0" err="1">
                <a:latin typeface="Arial"/>
                <a:cs typeface="Arial"/>
              </a:rPr>
              <a:t>ilmoitustaululta</a:t>
            </a:r>
            <a:r>
              <a:rPr lang="en-US" sz="1400" dirty="0">
                <a:latin typeface="Arial"/>
                <a:cs typeface="Arial"/>
              </a:rPr>
              <a:t>, </a:t>
            </a:r>
            <a:r>
              <a:rPr lang="en-US" sz="1400" dirty="0" err="1">
                <a:latin typeface="Arial"/>
                <a:cs typeface="Arial"/>
              </a:rPr>
              <a:t>sekä</a:t>
            </a:r>
            <a:r>
              <a:rPr lang="en-US" sz="1400" dirty="0">
                <a:latin typeface="Arial"/>
                <a:cs typeface="Arial"/>
              </a:rPr>
              <a:t> </a:t>
            </a:r>
            <a:r>
              <a:rPr lang="en-US" sz="1400" dirty="0" err="1">
                <a:latin typeface="Arial"/>
                <a:cs typeface="Arial"/>
              </a:rPr>
              <a:t>jokaisen</a:t>
            </a:r>
            <a:r>
              <a:rPr lang="en-US" sz="1400" dirty="0">
                <a:latin typeface="Arial"/>
                <a:cs typeface="Arial"/>
              </a:rPr>
              <a:t> </a:t>
            </a:r>
            <a:r>
              <a:rPr lang="en-US" sz="1400" dirty="0" err="1">
                <a:latin typeface="Arial"/>
                <a:cs typeface="Arial"/>
              </a:rPr>
              <a:t>omasta</a:t>
            </a:r>
            <a:r>
              <a:rPr lang="en-US" sz="1400" dirty="0">
                <a:latin typeface="Arial"/>
                <a:cs typeface="Arial"/>
              </a:rPr>
              <a:t> </a:t>
            </a:r>
            <a:r>
              <a:rPr lang="en-US" sz="1400" dirty="0" err="1">
                <a:latin typeface="Arial"/>
                <a:cs typeface="Arial"/>
              </a:rPr>
              <a:t>kansiosta</a:t>
            </a:r>
            <a:r>
              <a:rPr lang="en-US" sz="1400" dirty="0">
                <a:latin typeface="Arial"/>
                <a:cs typeface="Arial"/>
              </a:rPr>
              <a:t>. </a:t>
            </a:r>
            <a:r>
              <a:rPr lang="en-US" sz="1400" dirty="0" err="1">
                <a:latin typeface="Arial"/>
                <a:cs typeface="Arial"/>
              </a:rPr>
              <a:t>Teet</a:t>
            </a:r>
            <a:r>
              <a:rPr lang="en-US" sz="1400" dirty="0">
                <a:latin typeface="Arial"/>
                <a:cs typeface="Arial"/>
              </a:rPr>
              <a:t> </a:t>
            </a:r>
            <a:r>
              <a:rPr lang="en-US" sz="1400" dirty="0" err="1">
                <a:latin typeface="Arial"/>
                <a:cs typeface="Arial"/>
              </a:rPr>
              <a:t>omaohjaajasi</a:t>
            </a:r>
            <a:r>
              <a:rPr lang="en-US" sz="1400" dirty="0">
                <a:latin typeface="Arial"/>
                <a:cs typeface="Arial"/>
              </a:rPr>
              <a:t> </a:t>
            </a:r>
            <a:r>
              <a:rPr lang="en-US" sz="1400" dirty="0" err="1">
                <a:latin typeface="Arial"/>
                <a:cs typeface="Arial"/>
              </a:rPr>
              <a:t>kanssa</a:t>
            </a:r>
            <a:r>
              <a:rPr lang="en-US" sz="1400" dirty="0">
                <a:latin typeface="Arial"/>
                <a:cs typeface="Arial"/>
              </a:rPr>
              <a:t> </a:t>
            </a:r>
            <a:r>
              <a:rPr lang="en-US" sz="1400" dirty="0" err="1">
                <a:latin typeface="Arial"/>
                <a:cs typeface="Arial"/>
              </a:rPr>
              <a:t>henkilökohtaisen</a:t>
            </a:r>
            <a:r>
              <a:rPr lang="en-US" sz="1400" dirty="0">
                <a:latin typeface="Arial"/>
                <a:cs typeface="Arial"/>
              </a:rPr>
              <a:t> </a:t>
            </a:r>
            <a:r>
              <a:rPr lang="en-US" sz="1400" dirty="0" err="1">
                <a:latin typeface="Arial"/>
                <a:cs typeface="Arial"/>
              </a:rPr>
              <a:t>viikko-ohjelman</a:t>
            </a:r>
            <a:r>
              <a:rPr lang="en-US" sz="1400" dirty="0">
                <a:latin typeface="Arial"/>
                <a:cs typeface="Arial"/>
              </a:rPr>
              <a:t>.</a:t>
            </a:r>
          </a:p>
          <a:p>
            <a:pPr>
              <a:buFont typeface="Arial"/>
              <a:buChar char="•"/>
            </a:pPr>
            <a:r>
              <a:rPr lang="en-US" sz="1400" dirty="0" err="1">
                <a:latin typeface="Arial"/>
                <a:cs typeface="Arial"/>
              </a:rPr>
              <a:t>Sinulla</a:t>
            </a:r>
            <a:r>
              <a:rPr lang="en-US" sz="1400" dirty="0">
                <a:latin typeface="Arial"/>
                <a:cs typeface="Arial"/>
              </a:rPr>
              <a:t> on </a:t>
            </a:r>
            <a:r>
              <a:rPr lang="en-US" sz="1400" dirty="0" err="1">
                <a:latin typeface="Arial"/>
                <a:cs typeface="Arial"/>
              </a:rPr>
              <a:t>sovitusti</a:t>
            </a:r>
            <a:r>
              <a:rPr lang="en-US" sz="1400" dirty="0">
                <a:latin typeface="Arial"/>
                <a:cs typeface="Arial"/>
              </a:rPr>
              <a:t> </a:t>
            </a:r>
            <a:r>
              <a:rPr lang="en-US" sz="1400" dirty="0" err="1">
                <a:latin typeface="Arial"/>
                <a:cs typeface="Arial"/>
              </a:rPr>
              <a:t>mahdollisuus</a:t>
            </a:r>
            <a:r>
              <a:rPr lang="en-US" sz="1400" dirty="0">
                <a:latin typeface="Arial"/>
                <a:cs typeface="Arial"/>
              </a:rPr>
              <a:t> </a:t>
            </a:r>
            <a:r>
              <a:rPr lang="en-US" sz="1400" dirty="0" err="1">
                <a:latin typeface="Arial"/>
                <a:cs typeface="Arial"/>
              </a:rPr>
              <a:t>viettää</a:t>
            </a:r>
            <a:r>
              <a:rPr lang="en-US" sz="1400" dirty="0">
                <a:latin typeface="Arial"/>
                <a:cs typeface="Arial"/>
              </a:rPr>
              <a:t> </a:t>
            </a:r>
            <a:r>
              <a:rPr lang="en-US" sz="1400" dirty="0" err="1">
                <a:latin typeface="Arial"/>
                <a:cs typeface="Arial"/>
              </a:rPr>
              <a:t>aikaa</a:t>
            </a:r>
            <a:r>
              <a:rPr lang="en-US" sz="1400" dirty="0">
                <a:latin typeface="Arial"/>
                <a:cs typeface="Arial"/>
              </a:rPr>
              <a:t> </a:t>
            </a:r>
            <a:r>
              <a:rPr lang="en-US" sz="1400" dirty="0" err="1">
                <a:latin typeface="Arial"/>
                <a:cs typeface="Arial"/>
              </a:rPr>
              <a:t>toisen</a:t>
            </a:r>
            <a:r>
              <a:rPr lang="en-US" sz="1400" dirty="0">
                <a:latin typeface="Arial"/>
                <a:cs typeface="Arial"/>
              </a:rPr>
              <a:t> </a:t>
            </a:r>
            <a:r>
              <a:rPr lang="en-US" sz="1400" dirty="0" err="1">
                <a:latin typeface="Arial"/>
                <a:cs typeface="Arial"/>
              </a:rPr>
              <a:t>lasten</a:t>
            </a:r>
            <a:r>
              <a:rPr lang="en-US" sz="1400" dirty="0">
                <a:latin typeface="Arial"/>
                <a:cs typeface="Arial"/>
              </a:rPr>
              <a:t> </a:t>
            </a:r>
            <a:r>
              <a:rPr lang="en-US" sz="1400" dirty="0" err="1">
                <a:latin typeface="Arial"/>
                <a:cs typeface="Arial"/>
              </a:rPr>
              <a:t>kanssa</a:t>
            </a:r>
            <a:r>
              <a:rPr lang="en-US" sz="1400" dirty="0">
                <a:latin typeface="Arial"/>
                <a:cs typeface="Arial"/>
              </a:rPr>
              <a:t> </a:t>
            </a:r>
            <a:r>
              <a:rPr lang="en-US" sz="1400" dirty="0" err="1">
                <a:latin typeface="Arial"/>
                <a:cs typeface="Arial"/>
              </a:rPr>
              <a:t>omassa</a:t>
            </a:r>
            <a:r>
              <a:rPr lang="en-US" sz="1400" dirty="0">
                <a:latin typeface="Arial"/>
                <a:cs typeface="Arial"/>
              </a:rPr>
              <a:t> </a:t>
            </a:r>
            <a:r>
              <a:rPr lang="en-US" sz="1400" dirty="0" err="1">
                <a:latin typeface="Arial"/>
                <a:cs typeface="Arial"/>
              </a:rPr>
              <a:t>huoneessa</a:t>
            </a:r>
            <a:r>
              <a:rPr lang="en-US" sz="1400" dirty="0">
                <a:latin typeface="Arial"/>
                <a:cs typeface="Arial"/>
              </a:rPr>
              <a:t>. Toisen </a:t>
            </a:r>
            <a:r>
              <a:rPr lang="en-US" sz="1400" dirty="0" err="1">
                <a:latin typeface="Arial"/>
                <a:cs typeface="Arial"/>
              </a:rPr>
              <a:t>lapsen</a:t>
            </a:r>
            <a:r>
              <a:rPr lang="en-US" sz="1400" dirty="0">
                <a:latin typeface="Arial"/>
                <a:cs typeface="Arial"/>
              </a:rPr>
              <a:t> </a:t>
            </a:r>
            <a:r>
              <a:rPr lang="en-US" sz="1400" dirty="0" err="1">
                <a:latin typeface="Arial"/>
                <a:cs typeface="Arial"/>
              </a:rPr>
              <a:t>huoneessa</a:t>
            </a:r>
            <a:r>
              <a:rPr lang="en-US" sz="1400" dirty="0">
                <a:latin typeface="Arial"/>
                <a:cs typeface="Arial"/>
              </a:rPr>
              <a:t> </a:t>
            </a:r>
            <a:r>
              <a:rPr lang="en-US" sz="1400" dirty="0" err="1">
                <a:latin typeface="Arial"/>
                <a:cs typeface="Arial"/>
              </a:rPr>
              <a:t>vierailusta</a:t>
            </a:r>
            <a:r>
              <a:rPr lang="en-US" sz="1400" dirty="0">
                <a:latin typeface="Arial"/>
                <a:cs typeface="Arial"/>
              </a:rPr>
              <a:t> </a:t>
            </a:r>
            <a:r>
              <a:rPr lang="en-US" sz="1400" dirty="0" err="1">
                <a:latin typeface="Arial"/>
                <a:cs typeface="Arial"/>
              </a:rPr>
              <a:t>sovimme</a:t>
            </a:r>
            <a:r>
              <a:rPr lang="en-US" sz="1400" dirty="0">
                <a:latin typeface="Arial"/>
                <a:cs typeface="Arial"/>
              </a:rPr>
              <a:t> </a:t>
            </a:r>
            <a:r>
              <a:rPr lang="en-US" sz="1400" dirty="0" err="1">
                <a:latin typeface="Arial"/>
                <a:cs typeface="Arial"/>
              </a:rPr>
              <a:t>aina</a:t>
            </a:r>
            <a:r>
              <a:rPr lang="en-US" sz="1400" dirty="0">
                <a:latin typeface="Arial"/>
                <a:cs typeface="Arial"/>
              </a:rPr>
              <a:t> </a:t>
            </a:r>
            <a:r>
              <a:rPr lang="en-US" sz="1400" dirty="0" err="1">
                <a:latin typeface="Arial"/>
                <a:cs typeface="Arial"/>
              </a:rPr>
              <a:t>vuorossa</a:t>
            </a:r>
            <a:r>
              <a:rPr lang="en-US" sz="1400" dirty="0">
                <a:latin typeface="Arial"/>
                <a:cs typeface="Arial"/>
              </a:rPr>
              <a:t> </a:t>
            </a:r>
            <a:r>
              <a:rPr lang="en-US" sz="1400" dirty="0" err="1">
                <a:latin typeface="Arial"/>
                <a:cs typeface="Arial"/>
              </a:rPr>
              <a:t>olevien</a:t>
            </a:r>
            <a:r>
              <a:rPr lang="en-US" sz="1400" dirty="0">
                <a:latin typeface="Arial"/>
                <a:cs typeface="Arial"/>
              </a:rPr>
              <a:t> </a:t>
            </a:r>
            <a:r>
              <a:rPr lang="en-US" sz="1400" dirty="0" err="1">
                <a:latin typeface="Arial"/>
                <a:cs typeface="Arial"/>
              </a:rPr>
              <a:t>ohjaajien</a:t>
            </a:r>
            <a:r>
              <a:rPr lang="en-US" sz="1400" dirty="0">
                <a:latin typeface="Arial"/>
                <a:cs typeface="Arial"/>
              </a:rPr>
              <a:t> </a:t>
            </a:r>
            <a:r>
              <a:rPr lang="en-US" sz="1400" dirty="0" err="1">
                <a:latin typeface="Arial"/>
                <a:cs typeface="Arial"/>
              </a:rPr>
              <a:t>kanssa</a:t>
            </a:r>
            <a:r>
              <a:rPr lang="en-US" sz="1400" dirty="0">
                <a:latin typeface="Arial"/>
                <a:cs typeface="Arial"/>
              </a:rPr>
              <a:t>. </a:t>
            </a:r>
            <a:r>
              <a:rPr lang="en-US" sz="1400" dirty="0" err="1">
                <a:latin typeface="Arial"/>
                <a:cs typeface="Arial"/>
              </a:rPr>
              <a:t>Vierailun</a:t>
            </a:r>
            <a:r>
              <a:rPr lang="en-US" sz="1400" dirty="0">
                <a:latin typeface="Arial"/>
                <a:cs typeface="Arial"/>
              </a:rPr>
              <a:t> </a:t>
            </a:r>
            <a:r>
              <a:rPr lang="en-US" sz="1400" dirty="0" err="1">
                <a:latin typeface="Arial"/>
                <a:cs typeface="Arial"/>
              </a:rPr>
              <a:t>ajan</a:t>
            </a:r>
            <a:r>
              <a:rPr lang="en-US" sz="1400" dirty="0">
                <a:latin typeface="Arial"/>
                <a:cs typeface="Arial"/>
              </a:rPr>
              <a:t> </a:t>
            </a:r>
            <a:r>
              <a:rPr lang="en-US" sz="1400" dirty="0" err="1">
                <a:latin typeface="Arial"/>
                <a:cs typeface="Arial"/>
              </a:rPr>
              <a:t>huoneen</a:t>
            </a:r>
            <a:r>
              <a:rPr lang="en-US" sz="1400" dirty="0">
                <a:latin typeface="Arial"/>
                <a:cs typeface="Arial"/>
              </a:rPr>
              <a:t> </a:t>
            </a:r>
            <a:r>
              <a:rPr lang="en-US" sz="1400" dirty="0" err="1">
                <a:latin typeface="Arial"/>
                <a:cs typeface="Arial"/>
              </a:rPr>
              <a:t>ovi</a:t>
            </a:r>
            <a:r>
              <a:rPr lang="en-US" sz="1400" dirty="0">
                <a:latin typeface="Arial"/>
                <a:cs typeface="Arial"/>
              </a:rPr>
              <a:t> </a:t>
            </a:r>
            <a:r>
              <a:rPr lang="en-US" sz="1400" dirty="0" err="1">
                <a:latin typeface="Arial"/>
                <a:cs typeface="Arial"/>
              </a:rPr>
              <a:t>pidetään</a:t>
            </a:r>
            <a:r>
              <a:rPr lang="en-US" sz="1400" dirty="0">
                <a:latin typeface="Arial"/>
                <a:cs typeface="Arial"/>
              </a:rPr>
              <a:t> </a:t>
            </a:r>
            <a:r>
              <a:rPr lang="en-US" sz="1400" dirty="0" err="1">
                <a:latin typeface="Arial"/>
                <a:cs typeface="Arial"/>
              </a:rPr>
              <a:t>avoimena</a:t>
            </a:r>
            <a:r>
              <a:rPr lang="en-US" sz="1400" dirty="0">
                <a:latin typeface="Arial"/>
                <a:cs typeface="Arial"/>
              </a:rPr>
              <a:t>, </a:t>
            </a:r>
            <a:r>
              <a:rPr lang="en-US" sz="1400" dirty="0" err="1">
                <a:latin typeface="Arial"/>
                <a:cs typeface="Arial"/>
              </a:rPr>
              <a:t>jotta</a:t>
            </a:r>
            <a:r>
              <a:rPr lang="en-US" sz="1400" dirty="0">
                <a:latin typeface="Arial"/>
                <a:cs typeface="Arial"/>
              </a:rPr>
              <a:t> </a:t>
            </a:r>
            <a:r>
              <a:rPr lang="en-US" sz="1400" dirty="0" err="1">
                <a:latin typeface="Arial"/>
                <a:cs typeface="Arial"/>
              </a:rPr>
              <a:t>kaikilla</a:t>
            </a:r>
            <a:r>
              <a:rPr lang="en-US" sz="1400" dirty="0">
                <a:latin typeface="Arial"/>
                <a:cs typeface="Arial"/>
              </a:rPr>
              <a:t> on </a:t>
            </a:r>
            <a:r>
              <a:rPr lang="en-US" sz="1400" dirty="0" err="1">
                <a:latin typeface="Arial"/>
                <a:cs typeface="Arial"/>
              </a:rPr>
              <a:t>turvallinen</a:t>
            </a:r>
            <a:r>
              <a:rPr lang="en-US" sz="1400" dirty="0">
                <a:latin typeface="Arial"/>
                <a:cs typeface="Arial"/>
              </a:rPr>
              <a:t> </a:t>
            </a:r>
            <a:r>
              <a:rPr lang="en-US" sz="1400" dirty="0" err="1">
                <a:latin typeface="Arial"/>
                <a:cs typeface="Arial"/>
              </a:rPr>
              <a:t>olo</a:t>
            </a:r>
            <a:r>
              <a:rPr lang="en-US" sz="1400" dirty="0">
                <a:latin typeface="Arial"/>
                <a:cs typeface="Arial"/>
              </a:rPr>
              <a:t> ja </a:t>
            </a:r>
            <a:r>
              <a:rPr lang="en-US" sz="1400" dirty="0" err="1">
                <a:latin typeface="Arial"/>
                <a:cs typeface="Arial"/>
              </a:rPr>
              <a:t>henkilökohtaiset</a:t>
            </a:r>
            <a:r>
              <a:rPr lang="en-US" sz="1400" dirty="0">
                <a:latin typeface="Arial"/>
                <a:cs typeface="Arial"/>
              </a:rPr>
              <a:t> </a:t>
            </a:r>
            <a:r>
              <a:rPr lang="en-US" sz="1400" dirty="0" err="1">
                <a:latin typeface="Arial"/>
                <a:cs typeface="Arial"/>
              </a:rPr>
              <a:t>rajat</a:t>
            </a:r>
            <a:r>
              <a:rPr lang="en-US" sz="1400" dirty="0">
                <a:latin typeface="Arial"/>
                <a:cs typeface="Arial"/>
              </a:rPr>
              <a:t> </a:t>
            </a:r>
            <a:r>
              <a:rPr lang="en-US" sz="1400" dirty="0" err="1">
                <a:latin typeface="Arial"/>
                <a:cs typeface="Arial"/>
              </a:rPr>
              <a:t>pysyvät</a:t>
            </a:r>
            <a:r>
              <a:rPr lang="en-US" sz="1400" dirty="0">
                <a:latin typeface="Arial"/>
                <a:cs typeface="Arial"/>
              </a:rPr>
              <a:t> </a:t>
            </a:r>
            <a:r>
              <a:rPr lang="en-US" sz="1400" dirty="0" err="1">
                <a:latin typeface="Arial"/>
                <a:cs typeface="Arial"/>
              </a:rPr>
              <a:t>kunnossa</a:t>
            </a:r>
            <a:r>
              <a:rPr lang="en-US" sz="1400" dirty="0">
                <a:latin typeface="Arial"/>
                <a:cs typeface="Arial"/>
              </a:rPr>
              <a:t>. </a:t>
            </a:r>
            <a:r>
              <a:rPr lang="en-US" sz="1400" dirty="0" err="1">
                <a:latin typeface="Arial"/>
                <a:cs typeface="Arial"/>
              </a:rPr>
              <a:t>Jokaisella</a:t>
            </a:r>
            <a:r>
              <a:rPr lang="en-US" sz="1400" dirty="0">
                <a:latin typeface="Arial"/>
                <a:cs typeface="Arial"/>
              </a:rPr>
              <a:t> on </a:t>
            </a:r>
            <a:r>
              <a:rPr lang="en-US" sz="1400" dirty="0" err="1">
                <a:latin typeface="Arial"/>
                <a:cs typeface="Arial"/>
              </a:rPr>
              <a:t>oikeus</a:t>
            </a:r>
            <a:r>
              <a:rPr lang="en-US" sz="1400" dirty="0">
                <a:latin typeface="Arial"/>
                <a:cs typeface="Arial"/>
              </a:rPr>
              <a:t> </a:t>
            </a:r>
            <a:r>
              <a:rPr lang="en-US" sz="1400" dirty="0" err="1">
                <a:latin typeface="Arial"/>
                <a:cs typeface="Arial"/>
              </a:rPr>
              <a:t>omaan</a:t>
            </a:r>
            <a:r>
              <a:rPr lang="en-US" sz="1400" dirty="0">
                <a:latin typeface="Arial"/>
                <a:cs typeface="Arial"/>
              </a:rPr>
              <a:t> </a:t>
            </a:r>
            <a:r>
              <a:rPr lang="en-US" sz="1400" dirty="0" err="1">
                <a:latin typeface="Arial"/>
                <a:cs typeface="Arial"/>
              </a:rPr>
              <a:t>rauhaan</a:t>
            </a:r>
            <a:r>
              <a:rPr lang="en-US" sz="1400" dirty="0">
                <a:latin typeface="Arial"/>
                <a:cs typeface="Arial"/>
              </a:rPr>
              <a:t> ja </a:t>
            </a:r>
            <a:r>
              <a:rPr lang="en-US" sz="1400" dirty="0" err="1">
                <a:latin typeface="Arial"/>
                <a:cs typeface="Arial"/>
              </a:rPr>
              <a:t>siten</a:t>
            </a:r>
            <a:r>
              <a:rPr lang="en-US" sz="1400" dirty="0">
                <a:latin typeface="Arial"/>
                <a:cs typeface="Arial"/>
              </a:rPr>
              <a:t> </a:t>
            </a:r>
            <a:r>
              <a:rPr lang="en-US" sz="1400" dirty="0" err="1">
                <a:latin typeface="Arial"/>
                <a:cs typeface="Arial"/>
              </a:rPr>
              <a:t>myös</a:t>
            </a:r>
            <a:r>
              <a:rPr lang="en-US" sz="1400" dirty="0">
                <a:latin typeface="Arial"/>
                <a:cs typeface="Arial"/>
              </a:rPr>
              <a:t> </a:t>
            </a:r>
            <a:r>
              <a:rPr lang="en-US" sz="1400" dirty="0" err="1">
                <a:latin typeface="Arial"/>
                <a:cs typeface="Arial"/>
              </a:rPr>
              <a:t>oikeus</a:t>
            </a:r>
            <a:r>
              <a:rPr lang="en-US" sz="1400" dirty="0">
                <a:latin typeface="Arial"/>
                <a:cs typeface="Arial"/>
              </a:rPr>
              <a:t> </a:t>
            </a:r>
            <a:r>
              <a:rPr lang="en-US" sz="1400" dirty="0" err="1">
                <a:latin typeface="Arial"/>
                <a:cs typeface="Arial"/>
              </a:rPr>
              <a:t>kieltäytyä</a:t>
            </a:r>
            <a:r>
              <a:rPr lang="en-US" sz="1400" dirty="0">
                <a:latin typeface="Arial"/>
                <a:cs typeface="Arial"/>
              </a:rPr>
              <a:t> </a:t>
            </a:r>
            <a:r>
              <a:rPr lang="en-US" sz="1400" dirty="0" err="1">
                <a:latin typeface="Arial"/>
                <a:cs typeface="Arial"/>
              </a:rPr>
              <a:t>siitä</a:t>
            </a:r>
            <a:r>
              <a:rPr lang="en-US" sz="1400" dirty="0">
                <a:latin typeface="Arial"/>
                <a:cs typeface="Arial"/>
              </a:rPr>
              <a:t>, </a:t>
            </a:r>
            <a:r>
              <a:rPr lang="en-US" sz="1400" dirty="0" err="1">
                <a:latin typeface="Arial"/>
                <a:cs typeface="Arial"/>
              </a:rPr>
              <a:t>että</a:t>
            </a:r>
            <a:r>
              <a:rPr lang="en-US" sz="1400" dirty="0">
                <a:latin typeface="Arial"/>
                <a:cs typeface="Arial"/>
              </a:rPr>
              <a:t> </a:t>
            </a:r>
            <a:r>
              <a:rPr lang="en-US" sz="1400" dirty="0" err="1">
                <a:latin typeface="Arial"/>
                <a:cs typeface="Arial"/>
              </a:rPr>
              <a:t>toinen</a:t>
            </a:r>
            <a:r>
              <a:rPr lang="en-US" sz="1400" dirty="0">
                <a:latin typeface="Arial"/>
                <a:cs typeface="Arial"/>
              </a:rPr>
              <a:t> </a:t>
            </a:r>
            <a:r>
              <a:rPr lang="en-US" sz="1400" dirty="0" err="1">
                <a:latin typeface="Arial"/>
                <a:cs typeface="Arial"/>
              </a:rPr>
              <a:t>lapsi</a:t>
            </a:r>
            <a:r>
              <a:rPr lang="en-US" sz="1400" dirty="0">
                <a:latin typeface="Arial"/>
                <a:cs typeface="Arial"/>
              </a:rPr>
              <a:t> </a:t>
            </a:r>
            <a:r>
              <a:rPr lang="en-US" sz="1400" dirty="0" err="1">
                <a:latin typeface="Arial"/>
                <a:cs typeface="Arial"/>
              </a:rPr>
              <a:t>tulee</a:t>
            </a:r>
            <a:r>
              <a:rPr lang="en-US" sz="1400" dirty="0">
                <a:latin typeface="Arial"/>
                <a:cs typeface="Arial"/>
              </a:rPr>
              <a:t> </a:t>
            </a:r>
            <a:r>
              <a:rPr lang="en-US" sz="1400" dirty="0" err="1">
                <a:latin typeface="Arial"/>
                <a:cs typeface="Arial"/>
              </a:rPr>
              <a:t>hänen</a:t>
            </a:r>
            <a:r>
              <a:rPr lang="en-US" sz="1400" dirty="0">
                <a:latin typeface="Arial"/>
                <a:cs typeface="Arial"/>
              </a:rPr>
              <a:t> </a:t>
            </a:r>
            <a:r>
              <a:rPr lang="en-US" sz="1400" dirty="0" err="1">
                <a:latin typeface="Arial"/>
                <a:cs typeface="Arial"/>
              </a:rPr>
              <a:t>huoneeseensa</a:t>
            </a:r>
            <a:r>
              <a:rPr lang="en-US" sz="1400" dirty="0">
                <a:latin typeface="Arial"/>
                <a:cs typeface="Arial"/>
              </a:rPr>
              <a:t>.</a:t>
            </a:r>
            <a:endParaRPr lang="en-US" sz="1400" dirty="0"/>
          </a:p>
        </p:txBody>
      </p:sp>
    </p:spTree>
    <p:extLst>
      <p:ext uri="{BB962C8B-B14F-4D97-AF65-F5344CB8AC3E}">
        <p14:creationId xmlns:p14="http://schemas.microsoft.com/office/powerpoint/2010/main" val="836787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8F45A-9E6C-A627-566A-A7E200F588A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E46D355-223D-27A1-899C-0E6D9C019377}"/>
              </a:ext>
            </a:extLst>
          </p:cNvPr>
          <p:cNvSpPr>
            <a:spLocks noGrp="1"/>
          </p:cNvSpPr>
          <p:nvPr>
            <p:ph idx="1"/>
          </p:nvPr>
        </p:nvSpPr>
        <p:spPr/>
        <p:txBody>
          <a:bodyPr vert="horz" lIns="91440" tIns="45720" rIns="91440" bIns="45720" rtlCol="0" anchor="t">
            <a:noAutofit/>
          </a:bodyPr>
          <a:lstStyle/>
          <a:p>
            <a:pPr>
              <a:buFont typeface="Arial"/>
              <a:buChar char="•"/>
            </a:pPr>
            <a:r>
              <a:rPr lang="en-US" sz="1400" dirty="0">
                <a:latin typeface="Arial"/>
                <a:cs typeface="Arial"/>
              </a:rPr>
              <a:t>Saat </a:t>
            </a:r>
            <a:r>
              <a:rPr lang="en-US" sz="1400" dirty="0" err="1">
                <a:latin typeface="Arial"/>
                <a:cs typeface="Arial"/>
              </a:rPr>
              <a:t>käyttövaroja</a:t>
            </a:r>
            <a:r>
              <a:rPr lang="en-US" sz="1400" dirty="0">
                <a:latin typeface="Arial"/>
                <a:cs typeface="Arial"/>
              </a:rPr>
              <a:t> </a:t>
            </a:r>
            <a:r>
              <a:rPr lang="en-US" sz="1400" dirty="0" err="1">
                <a:latin typeface="Arial"/>
                <a:cs typeface="Arial"/>
              </a:rPr>
              <a:t>ikäsi</a:t>
            </a:r>
            <a:r>
              <a:rPr lang="en-US" sz="1400" dirty="0">
                <a:latin typeface="Arial"/>
                <a:cs typeface="Arial"/>
              </a:rPr>
              <a:t> </a:t>
            </a:r>
            <a:r>
              <a:rPr lang="en-US" sz="1400" dirty="0" err="1">
                <a:latin typeface="Arial"/>
                <a:cs typeface="Arial"/>
              </a:rPr>
              <a:t>mukaisesti</a:t>
            </a:r>
            <a:r>
              <a:rPr lang="en-US" sz="1400" dirty="0">
                <a:latin typeface="Arial"/>
                <a:cs typeface="Arial"/>
              </a:rPr>
              <a:t>, </a:t>
            </a:r>
            <a:r>
              <a:rPr lang="en-US" sz="1400" dirty="0" err="1">
                <a:latin typeface="Arial"/>
                <a:cs typeface="Arial"/>
              </a:rPr>
              <a:t>ellei</a:t>
            </a:r>
            <a:r>
              <a:rPr lang="en-US" sz="1400" dirty="0">
                <a:latin typeface="Arial"/>
                <a:cs typeface="Arial"/>
              </a:rPr>
              <a:t> </a:t>
            </a:r>
            <a:r>
              <a:rPr lang="en-US" sz="1400" dirty="0" err="1">
                <a:latin typeface="Arial"/>
                <a:cs typeface="Arial"/>
              </a:rPr>
              <a:t>muuta</a:t>
            </a:r>
            <a:r>
              <a:rPr lang="en-US" sz="1400" dirty="0">
                <a:latin typeface="Arial"/>
                <a:cs typeface="Arial"/>
              </a:rPr>
              <a:t> ole </a:t>
            </a:r>
            <a:r>
              <a:rPr lang="en-US" sz="1400" dirty="0" err="1">
                <a:latin typeface="Arial"/>
                <a:cs typeface="Arial"/>
              </a:rPr>
              <a:t>sopimuksissa</a:t>
            </a:r>
            <a:r>
              <a:rPr lang="en-US" sz="1400" dirty="0">
                <a:latin typeface="Arial"/>
                <a:cs typeface="Arial"/>
              </a:rPr>
              <a:t> </a:t>
            </a:r>
            <a:r>
              <a:rPr lang="en-US" sz="1400" dirty="0" err="1">
                <a:latin typeface="Arial"/>
                <a:cs typeface="Arial"/>
              </a:rPr>
              <a:t>sijoittavan</a:t>
            </a:r>
            <a:r>
              <a:rPr lang="en-US" sz="1400" dirty="0">
                <a:latin typeface="Arial"/>
                <a:cs typeface="Arial"/>
              </a:rPr>
              <a:t> </a:t>
            </a:r>
            <a:r>
              <a:rPr lang="en-US" sz="1400" dirty="0" err="1">
                <a:latin typeface="Arial"/>
                <a:cs typeface="Arial"/>
              </a:rPr>
              <a:t>hyvinvointialueesi</a:t>
            </a:r>
            <a:r>
              <a:rPr lang="en-US" sz="1400" dirty="0">
                <a:latin typeface="Arial"/>
                <a:cs typeface="Arial"/>
              </a:rPr>
              <a:t> </a:t>
            </a:r>
            <a:r>
              <a:rPr lang="en-US" sz="1400" dirty="0" err="1">
                <a:latin typeface="Arial"/>
                <a:cs typeface="Arial"/>
              </a:rPr>
              <a:t>kanssa</a:t>
            </a:r>
            <a:r>
              <a:rPr lang="en-US" sz="1400" dirty="0">
                <a:latin typeface="Arial"/>
                <a:cs typeface="Arial"/>
              </a:rPr>
              <a:t>:</a:t>
            </a:r>
            <a:endParaRPr lang="en-US"/>
          </a:p>
          <a:p>
            <a:pPr marL="742950" lvl="1" indent="-285750">
              <a:buFont typeface="Arial"/>
              <a:buChar char="•"/>
            </a:pPr>
            <a:r>
              <a:rPr lang="en-US" sz="1400" dirty="0">
                <a:latin typeface="Arial"/>
                <a:cs typeface="Arial"/>
              </a:rPr>
              <a:t>8-12 </a:t>
            </a:r>
            <a:r>
              <a:rPr lang="en-US" sz="1400" err="1">
                <a:latin typeface="Arial"/>
                <a:cs typeface="Arial"/>
              </a:rPr>
              <a:t>vuotiaat</a:t>
            </a:r>
            <a:r>
              <a:rPr lang="en-US" sz="1400" dirty="0">
                <a:latin typeface="Arial"/>
                <a:cs typeface="Arial"/>
              </a:rPr>
              <a:t>: 31,90€/kk</a:t>
            </a:r>
          </a:p>
          <a:p>
            <a:pPr marL="742950" lvl="1" indent="-285750">
              <a:buFont typeface="Arial"/>
              <a:buChar char="•"/>
            </a:pPr>
            <a:r>
              <a:rPr lang="en-US" sz="1400" dirty="0">
                <a:latin typeface="Arial"/>
                <a:cs typeface="Arial"/>
              </a:rPr>
              <a:t>13-14 </a:t>
            </a:r>
            <a:r>
              <a:rPr lang="en-US" sz="1400" err="1">
                <a:latin typeface="Arial"/>
                <a:cs typeface="Arial"/>
              </a:rPr>
              <a:t>vuotiaat</a:t>
            </a:r>
            <a:r>
              <a:rPr lang="en-US" sz="1400" dirty="0">
                <a:latin typeface="Arial"/>
                <a:cs typeface="Arial"/>
              </a:rPr>
              <a:t>: 61,50€/kk</a:t>
            </a:r>
          </a:p>
          <a:p>
            <a:pPr marL="742950" lvl="1" indent="-285750">
              <a:buFont typeface="Arial"/>
              <a:buChar char="•"/>
            </a:pPr>
            <a:r>
              <a:rPr lang="en-US" sz="1400" dirty="0">
                <a:latin typeface="Arial"/>
                <a:cs typeface="Arial"/>
              </a:rPr>
              <a:t>15-17 </a:t>
            </a:r>
            <a:r>
              <a:rPr lang="en-US" sz="1400" err="1">
                <a:latin typeface="Arial"/>
                <a:cs typeface="Arial"/>
              </a:rPr>
              <a:t>vuotiaat</a:t>
            </a:r>
            <a:r>
              <a:rPr lang="en-US" sz="1400" dirty="0">
                <a:latin typeface="Arial"/>
                <a:cs typeface="Arial"/>
              </a:rPr>
              <a:t>: 66,10€/kk</a:t>
            </a:r>
          </a:p>
          <a:p>
            <a:pPr>
              <a:buFont typeface="Arial"/>
              <a:buChar char="•"/>
            </a:pPr>
            <a:r>
              <a:rPr lang="en-US" sz="1400" err="1">
                <a:latin typeface="Arial"/>
                <a:cs typeface="Arial"/>
              </a:rPr>
              <a:t>Sinulla</a:t>
            </a:r>
            <a:r>
              <a:rPr lang="en-US" sz="1400" dirty="0">
                <a:latin typeface="Arial"/>
                <a:cs typeface="Arial"/>
              </a:rPr>
              <a:t> on </a:t>
            </a:r>
            <a:r>
              <a:rPr lang="en-US" sz="1400" err="1">
                <a:latin typeface="Arial"/>
                <a:cs typeface="Arial"/>
              </a:rPr>
              <a:t>mahdollisuus</a:t>
            </a:r>
            <a:r>
              <a:rPr lang="en-US" sz="1400" dirty="0">
                <a:latin typeface="Arial"/>
                <a:cs typeface="Arial"/>
              </a:rPr>
              <a:t> </a:t>
            </a:r>
            <a:r>
              <a:rPr lang="en-US" sz="1400" err="1">
                <a:latin typeface="Arial"/>
                <a:cs typeface="Arial"/>
              </a:rPr>
              <a:t>säilyttää</a:t>
            </a:r>
            <a:r>
              <a:rPr lang="en-US" sz="1400" dirty="0">
                <a:latin typeface="Arial"/>
                <a:cs typeface="Arial"/>
              </a:rPr>
              <a:t> </a:t>
            </a:r>
            <a:r>
              <a:rPr lang="en-US" sz="1400" err="1">
                <a:latin typeface="Arial"/>
                <a:cs typeface="Arial"/>
              </a:rPr>
              <a:t>omia</a:t>
            </a:r>
            <a:r>
              <a:rPr lang="en-US" sz="1400" dirty="0">
                <a:latin typeface="Arial"/>
                <a:cs typeface="Arial"/>
              </a:rPr>
              <a:t> </a:t>
            </a:r>
            <a:r>
              <a:rPr lang="en-US" sz="1400" err="1">
                <a:latin typeface="Arial"/>
                <a:cs typeface="Arial"/>
              </a:rPr>
              <a:t>rahojasi</a:t>
            </a:r>
            <a:r>
              <a:rPr lang="en-US" sz="1400" dirty="0">
                <a:latin typeface="Arial"/>
                <a:cs typeface="Arial"/>
              </a:rPr>
              <a:t> </a:t>
            </a:r>
            <a:r>
              <a:rPr lang="en-US" sz="1400" err="1">
                <a:latin typeface="Arial"/>
                <a:cs typeface="Arial"/>
              </a:rPr>
              <a:t>joko</a:t>
            </a:r>
            <a:r>
              <a:rPr lang="en-US" sz="1400" dirty="0">
                <a:latin typeface="Arial"/>
                <a:cs typeface="Arial"/>
              </a:rPr>
              <a:t> </a:t>
            </a:r>
            <a:r>
              <a:rPr lang="en-US" sz="1400" err="1">
                <a:latin typeface="Arial"/>
                <a:cs typeface="Arial"/>
              </a:rPr>
              <a:t>omassa</a:t>
            </a:r>
            <a:r>
              <a:rPr lang="en-US" sz="1400" dirty="0">
                <a:latin typeface="Arial"/>
                <a:cs typeface="Arial"/>
              </a:rPr>
              <a:t> </a:t>
            </a:r>
            <a:r>
              <a:rPr lang="en-US" sz="1400" err="1">
                <a:latin typeface="Arial"/>
                <a:cs typeface="Arial"/>
              </a:rPr>
              <a:t>huoneessa</a:t>
            </a:r>
            <a:r>
              <a:rPr lang="en-US" sz="1400" dirty="0">
                <a:latin typeface="Arial"/>
                <a:cs typeface="Arial"/>
              </a:rPr>
              <a:t> tai </a:t>
            </a:r>
            <a:r>
              <a:rPr lang="en-US" sz="1400" err="1">
                <a:latin typeface="Arial"/>
                <a:cs typeface="Arial"/>
              </a:rPr>
              <a:t>halutessasi</a:t>
            </a:r>
            <a:r>
              <a:rPr lang="en-US" sz="1400" dirty="0">
                <a:latin typeface="Arial"/>
                <a:cs typeface="Arial"/>
              </a:rPr>
              <a:t> </a:t>
            </a:r>
            <a:r>
              <a:rPr lang="en-US" sz="1400" err="1">
                <a:latin typeface="Arial"/>
                <a:cs typeface="Arial"/>
              </a:rPr>
              <a:t>voit</a:t>
            </a:r>
            <a:r>
              <a:rPr lang="en-US" sz="1400" dirty="0">
                <a:latin typeface="Arial"/>
                <a:cs typeface="Arial"/>
              </a:rPr>
              <a:t> </a:t>
            </a:r>
            <a:r>
              <a:rPr lang="en-US" sz="1400" err="1">
                <a:latin typeface="Arial"/>
                <a:cs typeface="Arial"/>
              </a:rPr>
              <a:t>antaa</a:t>
            </a:r>
            <a:r>
              <a:rPr lang="en-US" sz="1400" dirty="0">
                <a:latin typeface="Arial"/>
                <a:cs typeface="Arial"/>
              </a:rPr>
              <a:t> ne </a:t>
            </a:r>
            <a:r>
              <a:rPr lang="en-US" sz="1400" err="1">
                <a:latin typeface="Arial"/>
                <a:cs typeface="Arial"/>
              </a:rPr>
              <a:t>arvotavaroille</a:t>
            </a:r>
            <a:r>
              <a:rPr lang="en-US" sz="1400" dirty="0">
                <a:latin typeface="Arial"/>
                <a:cs typeface="Arial"/>
              </a:rPr>
              <a:t> </a:t>
            </a:r>
            <a:r>
              <a:rPr lang="en-US" sz="1400" err="1">
                <a:latin typeface="Arial"/>
                <a:cs typeface="Arial"/>
              </a:rPr>
              <a:t>tarkoitettuun</a:t>
            </a:r>
            <a:r>
              <a:rPr lang="en-US" sz="1400" dirty="0">
                <a:latin typeface="Arial"/>
                <a:cs typeface="Arial"/>
              </a:rPr>
              <a:t> </a:t>
            </a:r>
            <a:r>
              <a:rPr lang="en-US" sz="1400" err="1">
                <a:latin typeface="Arial"/>
                <a:cs typeface="Arial"/>
              </a:rPr>
              <a:t>lukolliseen</a:t>
            </a:r>
            <a:r>
              <a:rPr lang="en-US" sz="1400" dirty="0">
                <a:latin typeface="Arial"/>
                <a:cs typeface="Arial"/>
              </a:rPr>
              <a:t> </a:t>
            </a:r>
            <a:r>
              <a:rPr lang="en-US" sz="1400" err="1">
                <a:latin typeface="Arial"/>
                <a:cs typeface="Arial"/>
              </a:rPr>
              <a:t>kaappiin</a:t>
            </a:r>
            <a:r>
              <a:rPr lang="en-US" sz="1400" dirty="0">
                <a:latin typeface="Arial"/>
                <a:cs typeface="Arial"/>
              </a:rPr>
              <a:t> </a:t>
            </a:r>
            <a:r>
              <a:rPr lang="en-US" sz="1400" err="1">
                <a:latin typeface="Arial"/>
                <a:cs typeface="Arial"/>
              </a:rPr>
              <a:t>ohjaajien</a:t>
            </a:r>
            <a:r>
              <a:rPr lang="en-US" sz="1400" dirty="0">
                <a:latin typeface="Arial"/>
                <a:cs typeface="Arial"/>
              </a:rPr>
              <a:t> </a:t>
            </a:r>
            <a:r>
              <a:rPr lang="en-US" sz="1400" err="1">
                <a:latin typeface="Arial"/>
                <a:cs typeface="Arial"/>
              </a:rPr>
              <a:t>toimistoon</a:t>
            </a:r>
            <a:r>
              <a:rPr lang="en-US" sz="1400" dirty="0">
                <a:latin typeface="Arial"/>
                <a:cs typeface="Arial"/>
              </a:rPr>
              <a:t>. Saat </a:t>
            </a:r>
            <a:r>
              <a:rPr lang="en-US" sz="1400" err="1">
                <a:latin typeface="Arial"/>
                <a:cs typeface="Arial"/>
              </a:rPr>
              <a:t>omat</a:t>
            </a:r>
            <a:r>
              <a:rPr lang="en-US" sz="1400" dirty="0">
                <a:latin typeface="Arial"/>
                <a:cs typeface="Arial"/>
              </a:rPr>
              <a:t> </a:t>
            </a:r>
            <a:r>
              <a:rPr lang="en-US" sz="1400" err="1">
                <a:latin typeface="Arial"/>
                <a:cs typeface="Arial"/>
              </a:rPr>
              <a:t>rahasi</a:t>
            </a:r>
            <a:r>
              <a:rPr lang="en-US" sz="1400" dirty="0">
                <a:latin typeface="Arial"/>
                <a:cs typeface="Arial"/>
              </a:rPr>
              <a:t> </a:t>
            </a:r>
            <a:r>
              <a:rPr lang="en-US" sz="1400" err="1">
                <a:latin typeface="Arial"/>
                <a:cs typeface="Arial"/>
              </a:rPr>
              <a:t>käyttöön</a:t>
            </a:r>
            <a:r>
              <a:rPr lang="en-US" sz="1400" dirty="0">
                <a:latin typeface="Arial"/>
                <a:cs typeface="Arial"/>
              </a:rPr>
              <a:t> </a:t>
            </a:r>
            <a:r>
              <a:rPr lang="en-US" sz="1400" err="1">
                <a:latin typeface="Arial"/>
                <a:cs typeface="Arial"/>
              </a:rPr>
              <a:t>halutessasi</a:t>
            </a:r>
            <a:r>
              <a:rPr lang="en-US" sz="1400" dirty="0">
                <a:latin typeface="Arial"/>
                <a:cs typeface="Arial"/>
              </a:rPr>
              <a:t>.</a:t>
            </a:r>
          </a:p>
          <a:p>
            <a:pPr>
              <a:buFont typeface="Arial"/>
              <a:buChar char="•"/>
            </a:pPr>
            <a:r>
              <a:rPr lang="en-US" sz="1400" dirty="0" err="1">
                <a:latin typeface="Arial"/>
                <a:cs typeface="Arial"/>
              </a:rPr>
              <a:t>Kaupankäynti</a:t>
            </a:r>
            <a:r>
              <a:rPr lang="en-US" sz="1400" dirty="0">
                <a:latin typeface="Arial"/>
                <a:cs typeface="Arial"/>
              </a:rPr>
              <a:t> ja </a:t>
            </a:r>
            <a:r>
              <a:rPr lang="en-US" sz="1400" dirty="0" err="1">
                <a:latin typeface="Arial"/>
                <a:cs typeface="Arial"/>
              </a:rPr>
              <a:t>omaisuuden</a:t>
            </a:r>
            <a:r>
              <a:rPr lang="en-US" sz="1400" dirty="0">
                <a:latin typeface="Arial"/>
                <a:cs typeface="Arial"/>
              </a:rPr>
              <a:t> </a:t>
            </a:r>
            <a:r>
              <a:rPr lang="en-US" sz="1400" dirty="0" err="1">
                <a:latin typeface="Arial"/>
                <a:cs typeface="Arial"/>
              </a:rPr>
              <a:t>vaihtaminen</a:t>
            </a:r>
            <a:r>
              <a:rPr lang="en-US" sz="1400" dirty="0">
                <a:latin typeface="Arial"/>
                <a:cs typeface="Arial"/>
              </a:rPr>
              <a:t> </a:t>
            </a:r>
            <a:r>
              <a:rPr lang="en-US" sz="1400" dirty="0" err="1">
                <a:latin typeface="Arial"/>
                <a:cs typeface="Arial"/>
              </a:rPr>
              <a:t>ei</a:t>
            </a:r>
            <a:r>
              <a:rPr lang="en-US" sz="1400" dirty="0">
                <a:latin typeface="Arial"/>
                <a:cs typeface="Arial"/>
              </a:rPr>
              <a:t> ole </a:t>
            </a:r>
            <a:r>
              <a:rPr lang="en-US" sz="1400" dirty="0" err="1">
                <a:latin typeface="Arial"/>
                <a:cs typeface="Arial"/>
              </a:rPr>
              <a:t>Karhulassa</a:t>
            </a:r>
            <a:r>
              <a:rPr lang="en-US" sz="1400" dirty="0">
                <a:latin typeface="Arial"/>
                <a:cs typeface="Arial"/>
              </a:rPr>
              <a:t> </a:t>
            </a:r>
            <a:r>
              <a:rPr lang="en-US" sz="1400" dirty="0" err="1">
                <a:latin typeface="Arial"/>
                <a:cs typeface="Arial"/>
              </a:rPr>
              <a:t>sallittua</a:t>
            </a:r>
            <a:r>
              <a:rPr lang="en-US" sz="1400" dirty="0">
                <a:latin typeface="Arial"/>
                <a:cs typeface="Arial"/>
              </a:rPr>
              <a:t>.</a:t>
            </a:r>
          </a:p>
          <a:p>
            <a:pPr>
              <a:buFont typeface="Arial"/>
              <a:buChar char="•"/>
            </a:pPr>
            <a:r>
              <a:rPr lang="en-US" sz="1400" dirty="0">
                <a:latin typeface="Arial"/>
                <a:cs typeface="Arial"/>
              </a:rPr>
              <a:t>Vaaterahaa </a:t>
            </a:r>
            <a:r>
              <a:rPr lang="en-US" sz="1400" dirty="0" err="1">
                <a:latin typeface="Arial"/>
                <a:cs typeface="Arial"/>
              </a:rPr>
              <a:t>sinulle</a:t>
            </a:r>
            <a:r>
              <a:rPr lang="en-US" sz="1400" dirty="0">
                <a:latin typeface="Arial"/>
                <a:cs typeface="Arial"/>
              </a:rPr>
              <a:t> </a:t>
            </a:r>
            <a:r>
              <a:rPr lang="en-US" sz="1400" dirty="0" err="1">
                <a:latin typeface="Arial"/>
                <a:cs typeface="Arial"/>
              </a:rPr>
              <a:t>kertyy</a:t>
            </a:r>
            <a:r>
              <a:rPr lang="en-US" sz="1400" dirty="0">
                <a:latin typeface="Arial"/>
                <a:cs typeface="Arial"/>
              </a:rPr>
              <a:t> </a:t>
            </a:r>
            <a:r>
              <a:rPr lang="en-US" sz="1400" dirty="0" err="1">
                <a:latin typeface="Arial"/>
                <a:cs typeface="Arial"/>
              </a:rPr>
              <a:t>tarpeenmukaisiin</a:t>
            </a:r>
            <a:r>
              <a:rPr lang="en-US" sz="1400" dirty="0">
                <a:latin typeface="Arial"/>
                <a:cs typeface="Arial"/>
              </a:rPr>
              <a:t> </a:t>
            </a:r>
            <a:r>
              <a:rPr lang="en-US" sz="1400" dirty="0" err="1">
                <a:latin typeface="Arial"/>
                <a:cs typeface="Arial"/>
              </a:rPr>
              <a:t>vaatehankintoihin</a:t>
            </a:r>
            <a:r>
              <a:rPr lang="en-US" sz="1400" dirty="0">
                <a:latin typeface="Arial"/>
                <a:cs typeface="Arial"/>
              </a:rPr>
              <a:t> 70 €/kk. </a:t>
            </a:r>
            <a:r>
              <a:rPr lang="en-US" sz="1400" dirty="0" err="1">
                <a:latin typeface="Arial"/>
                <a:cs typeface="Arial"/>
              </a:rPr>
              <a:t>Ostokset</a:t>
            </a:r>
            <a:r>
              <a:rPr lang="en-US" sz="1400" dirty="0">
                <a:latin typeface="Arial"/>
                <a:cs typeface="Arial"/>
              </a:rPr>
              <a:t> </a:t>
            </a:r>
            <a:r>
              <a:rPr lang="en-US" sz="1400" dirty="0" err="1">
                <a:latin typeface="Arial"/>
                <a:cs typeface="Arial"/>
              </a:rPr>
              <a:t>sovitaan</a:t>
            </a:r>
            <a:r>
              <a:rPr lang="en-US" sz="1400" dirty="0">
                <a:latin typeface="Arial"/>
                <a:cs typeface="Arial"/>
              </a:rPr>
              <a:t> ja </a:t>
            </a:r>
            <a:r>
              <a:rPr lang="en-US" sz="1400" dirty="0" err="1">
                <a:latin typeface="Arial"/>
                <a:cs typeface="Arial"/>
              </a:rPr>
              <a:t>toteutetaan</a:t>
            </a:r>
            <a:r>
              <a:rPr lang="en-US" sz="1400" dirty="0">
                <a:latin typeface="Arial"/>
                <a:cs typeface="Arial"/>
              </a:rPr>
              <a:t> </a:t>
            </a:r>
            <a:r>
              <a:rPr lang="en-US" sz="1400" dirty="0" err="1">
                <a:latin typeface="Arial"/>
                <a:cs typeface="Arial"/>
              </a:rPr>
              <a:t>ensisijaisesti</a:t>
            </a:r>
            <a:r>
              <a:rPr lang="en-US" sz="1400" dirty="0">
                <a:latin typeface="Arial"/>
                <a:cs typeface="Arial"/>
              </a:rPr>
              <a:t> </a:t>
            </a:r>
            <a:r>
              <a:rPr lang="en-US" sz="1400" dirty="0" err="1">
                <a:latin typeface="Arial"/>
                <a:cs typeface="Arial"/>
              </a:rPr>
              <a:t>omaohjaajan</a:t>
            </a:r>
            <a:r>
              <a:rPr lang="en-US" sz="1400" dirty="0">
                <a:latin typeface="Arial"/>
                <a:cs typeface="Arial"/>
              </a:rPr>
              <a:t> </a:t>
            </a:r>
            <a:r>
              <a:rPr lang="en-US" sz="1400" dirty="0" err="1">
                <a:latin typeface="Arial"/>
                <a:cs typeface="Arial"/>
              </a:rPr>
              <a:t>kanssa</a:t>
            </a:r>
            <a:r>
              <a:rPr lang="en-US" sz="1400" dirty="0">
                <a:latin typeface="Arial"/>
                <a:cs typeface="Arial"/>
              </a:rPr>
              <a:t>. </a:t>
            </a:r>
            <a:r>
              <a:rPr lang="en-US" sz="1400" dirty="0" err="1">
                <a:latin typeface="Arial"/>
                <a:cs typeface="Arial"/>
              </a:rPr>
              <a:t>Lisäksi</a:t>
            </a:r>
            <a:r>
              <a:rPr lang="en-US" sz="1400" dirty="0">
                <a:latin typeface="Arial"/>
                <a:cs typeface="Arial"/>
              </a:rPr>
              <a:t> </a:t>
            </a:r>
            <a:r>
              <a:rPr lang="en-US" sz="1400" dirty="0" err="1">
                <a:latin typeface="Arial"/>
                <a:cs typeface="Arial"/>
              </a:rPr>
              <a:t>tuemme</a:t>
            </a:r>
            <a:r>
              <a:rPr lang="en-US" sz="1400" dirty="0">
                <a:latin typeface="Arial"/>
                <a:cs typeface="Arial"/>
              </a:rPr>
              <a:t> </a:t>
            </a:r>
            <a:r>
              <a:rPr lang="en-US" sz="1400" dirty="0" err="1">
                <a:latin typeface="Arial"/>
                <a:cs typeface="Arial"/>
              </a:rPr>
              <a:t>harrastamistasi</a:t>
            </a:r>
            <a:r>
              <a:rPr lang="en-US" sz="1400" dirty="0">
                <a:latin typeface="Arial"/>
                <a:cs typeface="Arial"/>
              </a:rPr>
              <a:t> 42 </a:t>
            </a:r>
            <a:r>
              <a:rPr lang="en-US" sz="1400" dirty="0" err="1">
                <a:latin typeface="Arial"/>
                <a:cs typeface="Arial"/>
              </a:rPr>
              <a:t>eurolla</a:t>
            </a:r>
            <a:r>
              <a:rPr lang="en-US" sz="1400" dirty="0">
                <a:latin typeface="Arial"/>
                <a:cs typeface="Arial"/>
              </a:rPr>
              <a:t> </a:t>
            </a:r>
            <a:r>
              <a:rPr lang="en-US" sz="1400" dirty="0" err="1">
                <a:latin typeface="Arial"/>
                <a:cs typeface="Arial"/>
              </a:rPr>
              <a:t>kuukaudessa</a:t>
            </a:r>
            <a:r>
              <a:rPr lang="en-US" sz="1400" dirty="0">
                <a:latin typeface="Arial"/>
                <a:cs typeface="Arial"/>
              </a:rPr>
              <a:t>.</a:t>
            </a:r>
          </a:p>
          <a:p>
            <a:pPr>
              <a:buFont typeface="Arial"/>
              <a:buChar char="•"/>
            </a:pPr>
            <a:r>
              <a:rPr lang="en-US" sz="1400" err="1">
                <a:latin typeface="Arial"/>
                <a:cs typeface="Arial"/>
              </a:rPr>
              <a:t>Käyttövarat</a:t>
            </a:r>
            <a:r>
              <a:rPr lang="en-US" sz="1400" dirty="0">
                <a:latin typeface="Arial"/>
                <a:cs typeface="Arial"/>
              </a:rPr>
              <a:t> </a:t>
            </a:r>
            <a:r>
              <a:rPr lang="en-US" sz="1400" err="1">
                <a:latin typeface="Arial"/>
                <a:cs typeface="Arial"/>
              </a:rPr>
              <a:t>maksetaan</a:t>
            </a:r>
            <a:r>
              <a:rPr lang="en-US" sz="1400" dirty="0">
                <a:latin typeface="Arial"/>
                <a:cs typeface="Arial"/>
              </a:rPr>
              <a:t> </a:t>
            </a:r>
            <a:r>
              <a:rPr lang="en-US" sz="1400" err="1">
                <a:latin typeface="Arial"/>
                <a:cs typeface="Arial"/>
              </a:rPr>
              <a:t>sinulle</a:t>
            </a:r>
            <a:r>
              <a:rPr lang="en-US" sz="1400" dirty="0">
                <a:latin typeface="Arial"/>
                <a:cs typeface="Arial"/>
              </a:rPr>
              <a:t> </a:t>
            </a:r>
            <a:r>
              <a:rPr lang="en-US" sz="1400" err="1">
                <a:latin typeface="Arial"/>
                <a:cs typeface="Arial"/>
              </a:rPr>
              <a:t>tilille</a:t>
            </a:r>
            <a:r>
              <a:rPr lang="en-US" sz="1400" dirty="0">
                <a:latin typeface="Arial"/>
                <a:cs typeface="Arial"/>
              </a:rPr>
              <a:t> tai </a:t>
            </a:r>
            <a:r>
              <a:rPr lang="en-US" sz="1400" err="1">
                <a:latin typeface="Arial"/>
                <a:cs typeface="Arial"/>
              </a:rPr>
              <a:t>tarvittaessa</a:t>
            </a:r>
            <a:r>
              <a:rPr lang="en-US" sz="1400" dirty="0">
                <a:latin typeface="Arial"/>
                <a:cs typeface="Arial"/>
              </a:rPr>
              <a:t> </a:t>
            </a:r>
            <a:r>
              <a:rPr lang="en-US" sz="1400" err="1">
                <a:latin typeface="Arial"/>
                <a:cs typeface="Arial"/>
              </a:rPr>
              <a:t>käteisenä</a:t>
            </a:r>
            <a:r>
              <a:rPr lang="en-US" sz="1400" dirty="0">
                <a:latin typeface="Arial"/>
                <a:cs typeface="Arial"/>
              </a:rPr>
              <a:t>. </a:t>
            </a:r>
            <a:r>
              <a:rPr lang="en-US" sz="1400" err="1">
                <a:latin typeface="Arial"/>
                <a:cs typeface="Arial"/>
              </a:rPr>
              <a:t>Ohjaajat</a:t>
            </a:r>
            <a:r>
              <a:rPr lang="en-US" sz="1400" dirty="0">
                <a:latin typeface="Arial"/>
                <a:cs typeface="Arial"/>
              </a:rPr>
              <a:t> </a:t>
            </a:r>
            <a:r>
              <a:rPr lang="en-US" sz="1400" err="1">
                <a:latin typeface="Arial"/>
                <a:cs typeface="Arial"/>
              </a:rPr>
              <a:t>auttavat</a:t>
            </a:r>
            <a:r>
              <a:rPr lang="en-US" sz="1400" dirty="0">
                <a:latin typeface="Arial"/>
                <a:cs typeface="Arial"/>
              </a:rPr>
              <a:t> </a:t>
            </a:r>
            <a:r>
              <a:rPr lang="en-US" sz="1400" err="1">
                <a:latin typeface="Arial"/>
                <a:cs typeface="Arial"/>
              </a:rPr>
              <a:t>sinua</a:t>
            </a:r>
            <a:r>
              <a:rPr lang="en-US" sz="1400" dirty="0">
                <a:latin typeface="Arial"/>
                <a:cs typeface="Arial"/>
              </a:rPr>
              <a:t> </a:t>
            </a:r>
            <a:r>
              <a:rPr lang="en-US" sz="1400" err="1">
                <a:latin typeface="Arial"/>
                <a:cs typeface="Arial"/>
              </a:rPr>
              <a:t>raha-asioissa</a:t>
            </a:r>
            <a:r>
              <a:rPr lang="en-US" sz="1400" dirty="0">
                <a:latin typeface="Arial"/>
                <a:cs typeface="Arial"/>
              </a:rPr>
              <a:t> ja </a:t>
            </a:r>
            <a:r>
              <a:rPr lang="en-US" sz="1400" err="1">
                <a:latin typeface="Arial"/>
                <a:cs typeface="Arial"/>
              </a:rPr>
              <a:t>asioinnissa</a:t>
            </a:r>
            <a:r>
              <a:rPr lang="en-US" sz="1400" dirty="0">
                <a:latin typeface="Arial"/>
                <a:cs typeface="Arial"/>
              </a:rPr>
              <a:t>.</a:t>
            </a:r>
          </a:p>
        </p:txBody>
      </p:sp>
    </p:spTree>
    <p:extLst>
      <p:ext uri="{BB962C8B-B14F-4D97-AF65-F5344CB8AC3E}">
        <p14:creationId xmlns:p14="http://schemas.microsoft.com/office/powerpoint/2010/main" val="1834991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CD101-44D3-F195-3A74-4A5539BD759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EDB13D1-4822-2DF6-D2FC-CD811C5E212E}"/>
              </a:ext>
            </a:extLst>
          </p:cNvPr>
          <p:cNvSpPr>
            <a:spLocks noGrp="1"/>
          </p:cNvSpPr>
          <p:nvPr>
            <p:ph idx="1"/>
          </p:nvPr>
        </p:nvSpPr>
        <p:spPr/>
        <p:txBody>
          <a:bodyPr vert="horz" lIns="91440" tIns="45720" rIns="91440" bIns="45720" rtlCol="0" anchor="t">
            <a:noAutofit/>
          </a:bodyPr>
          <a:lstStyle/>
          <a:p>
            <a:r>
              <a:rPr lang="en-US" sz="1400" dirty="0" err="1">
                <a:latin typeface="Arial"/>
                <a:cs typeface="Arial"/>
              </a:rPr>
              <a:t>Lapset</a:t>
            </a:r>
            <a:r>
              <a:rPr lang="en-US" sz="1400" dirty="0">
                <a:latin typeface="Arial"/>
                <a:cs typeface="Arial"/>
              </a:rPr>
              <a:t> </a:t>
            </a:r>
            <a:r>
              <a:rPr lang="en-US" sz="1400" dirty="0" err="1">
                <a:latin typeface="Arial"/>
                <a:cs typeface="Arial"/>
              </a:rPr>
              <a:t>kertovat</a:t>
            </a:r>
            <a:r>
              <a:rPr lang="en-US" sz="1400" dirty="0">
                <a:latin typeface="Arial"/>
                <a:cs typeface="Arial"/>
              </a:rPr>
              <a:t> </a:t>
            </a:r>
            <a:r>
              <a:rPr lang="en-US" sz="1400" dirty="0" err="1">
                <a:latin typeface="Arial"/>
                <a:cs typeface="Arial"/>
              </a:rPr>
              <a:t>kokevansa</a:t>
            </a:r>
            <a:r>
              <a:rPr lang="en-US" sz="1400" dirty="0">
                <a:latin typeface="Arial"/>
                <a:cs typeface="Arial"/>
              </a:rPr>
              <a:t> </a:t>
            </a:r>
            <a:r>
              <a:rPr lang="en-US" sz="1400" dirty="0" err="1">
                <a:latin typeface="Arial"/>
                <a:cs typeface="Arial"/>
              </a:rPr>
              <a:t>Karhulan</a:t>
            </a:r>
            <a:r>
              <a:rPr lang="en-US" sz="1400" dirty="0">
                <a:latin typeface="Arial"/>
                <a:cs typeface="Arial"/>
              </a:rPr>
              <a:t> </a:t>
            </a:r>
            <a:r>
              <a:rPr lang="en-US" sz="1400" dirty="0" err="1">
                <a:latin typeface="Arial"/>
                <a:cs typeface="Arial"/>
              </a:rPr>
              <a:t>toimintatavat</a:t>
            </a:r>
            <a:r>
              <a:rPr lang="en-US" sz="1400" dirty="0">
                <a:latin typeface="Arial"/>
                <a:cs typeface="Arial"/>
              </a:rPr>
              <a:t> </a:t>
            </a:r>
            <a:r>
              <a:rPr lang="en-US" sz="1400" dirty="0" err="1">
                <a:latin typeface="Arial"/>
                <a:cs typeface="Arial"/>
              </a:rPr>
              <a:t>toimivina</a:t>
            </a:r>
            <a:r>
              <a:rPr lang="en-US" sz="1400" dirty="0">
                <a:latin typeface="Arial"/>
                <a:cs typeface="Arial"/>
              </a:rPr>
              <a:t>. Toimintatavat </a:t>
            </a:r>
            <a:r>
              <a:rPr lang="en-US" sz="1400" dirty="0" err="1">
                <a:latin typeface="Arial"/>
                <a:cs typeface="Arial"/>
              </a:rPr>
              <a:t>käsitellään</a:t>
            </a:r>
            <a:r>
              <a:rPr lang="en-US" sz="1400" dirty="0">
                <a:latin typeface="Arial"/>
                <a:cs typeface="Arial"/>
              </a:rPr>
              <a:t> </a:t>
            </a:r>
            <a:r>
              <a:rPr lang="en-US" sz="1400" dirty="0" err="1">
                <a:latin typeface="Arial"/>
                <a:cs typeface="Arial"/>
              </a:rPr>
              <a:t>jokaisen</a:t>
            </a:r>
            <a:r>
              <a:rPr lang="en-US" sz="1400" dirty="0">
                <a:latin typeface="Arial"/>
                <a:cs typeface="Arial"/>
              </a:rPr>
              <a:t> </a:t>
            </a:r>
            <a:r>
              <a:rPr lang="en-US" sz="1400" dirty="0" err="1">
                <a:latin typeface="Arial"/>
                <a:cs typeface="Arial"/>
              </a:rPr>
              <a:t>uuden</a:t>
            </a:r>
            <a:r>
              <a:rPr lang="en-US" sz="1400" dirty="0">
                <a:latin typeface="Arial"/>
                <a:cs typeface="Arial"/>
              </a:rPr>
              <a:t> </a:t>
            </a:r>
            <a:r>
              <a:rPr lang="en-US" sz="1400" dirty="0" err="1">
                <a:latin typeface="Arial"/>
                <a:cs typeface="Arial"/>
              </a:rPr>
              <a:t>lapsen</a:t>
            </a:r>
            <a:r>
              <a:rPr lang="en-US" sz="1400" dirty="0">
                <a:latin typeface="Arial"/>
                <a:cs typeface="Arial"/>
              </a:rPr>
              <a:t> </a:t>
            </a:r>
            <a:r>
              <a:rPr lang="en-US" sz="1400" dirty="0" err="1">
                <a:latin typeface="Arial"/>
                <a:cs typeface="Arial"/>
              </a:rPr>
              <a:t>kanssa</a:t>
            </a:r>
            <a:r>
              <a:rPr lang="en-US" sz="1400" dirty="0">
                <a:latin typeface="Arial"/>
                <a:cs typeface="Arial"/>
              </a:rPr>
              <a:t> ja </a:t>
            </a:r>
            <a:r>
              <a:rPr lang="en-US" sz="1400" dirty="0" err="1">
                <a:latin typeface="Arial"/>
                <a:cs typeface="Arial"/>
              </a:rPr>
              <a:t>lasten</a:t>
            </a:r>
            <a:r>
              <a:rPr lang="en-US" sz="1400" dirty="0">
                <a:latin typeface="Arial"/>
                <a:cs typeface="Arial"/>
              </a:rPr>
              <a:t> </a:t>
            </a:r>
            <a:r>
              <a:rPr lang="en-US" sz="1400" dirty="0" err="1">
                <a:latin typeface="Arial"/>
                <a:cs typeface="Arial"/>
              </a:rPr>
              <a:t>toiveita</a:t>
            </a:r>
            <a:r>
              <a:rPr lang="en-US" sz="1400" dirty="0">
                <a:latin typeface="Arial"/>
                <a:cs typeface="Arial"/>
              </a:rPr>
              <a:t> </a:t>
            </a:r>
            <a:r>
              <a:rPr lang="en-US" sz="1400" dirty="0" err="1">
                <a:latin typeface="Arial"/>
                <a:cs typeface="Arial"/>
              </a:rPr>
              <a:t>kuullaan</a:t>
            </a:r>
            <a:r>
              <a:rPr lang="en-US" sz="1400" dirty="0">
                <a:latin typeface="Arial"/>
                <a:cs typeface="Arial"/>
              </a:rPr>
              <a:t>.</a:t>
            </a:r>
            <a:endParaRPr lang="en-US"/>
          </a:p>
          <a:p>
            <a:r>
              <a:rPr lang="en-US" sz="1400" dirty="0" err="1">
                <a:latin typeface="Arial"/>
                <a:cs typeface="Arial"/>
              </a:rPr>
              <a:t>Käytänteitä</a:t>
            </a:r>
            <a:r>
              <a:rPr lang="en-US" sz="1400" dirty="0">
                <a:latin typeface="Arial"/>
                <a:cs typeface="Arial"/>
              </a:rPr>
              <a:t> ja </a:t>
            </a:r>
            <a:r>
              <a:rPr lang="en-US" sz="1400" dirty="0" err="1">
                <a:latin typeface="Arial"/>
                <a:cs typeface="Arial"/>
              </a:rPr>
              <a:t>toimintatapoja</a:t>
            </a:r>
            <a:r>
              <a:rPr lang="en-US" sz="1400" dirty="0">
                <a:latin typeface="Arial"/>
                <a:cs typeface="Arial"/>
              </a:rPr>
              <a:t> </a:t>
            </a:r>
            <a:r>
              <a:rPr lang="en-US" sz="1400" dirty="0" err="1">
                <a:latin typeface="Arial"/>
                <a:cs typeface="Arial"/>
              </a:rPr>
              <a:t>kerrataan</a:t>
            </a:r>
            <a:r>
              <a:rPr lang="en-US" sz="1400" dirty="0">
                <a:latin typeface="Arial"/>
                <a:cs typeface="Arial"/>
              </a:rPr>
              <a:t> </a:t>
            </a:r>
            <a:r>
              <a:rPr lang="en-US" sz="1400" dirty="0" err="1">
                <a:latin typeface="Arial"/>
                <a:cs typeface="Arial"/>
              </a:rPr>
              <a:t>tarvittaessa</a:t>
            </a:r>
            <a:r>
              <a:rPr lang="en-US" sz="1400" dirty="0">
                <a:latin typeface="Arial"/>
                <a:cs typeface="Arial"/>
              </a:rPr>
              <a:t> </a:t>
            </a:r>
            <a:r>
              <a:rPr lang="en-US" sz="1400" dirty="0" err="1">
                <a:latin typeface="Arial"/>
                <a:cs typeface="Arial"/>
              </a:rPr>
              <a:t>yhteisöpalaverissa</a:t>
            </a:r>
            <a:r>
              <a:rPr lang="en-US" sz="1400" dirty="0">
                <a:latin typeface="Arial"/>
                <a:cs typeface="Arial"/>
              </a:rPr>
              <a:t>, </a:t>
            </a:r>
            <a:r>
              <a:rPr lang="en-US" sz="1400" dirty="0" err="1">
                <a:latin typeface="Arial"/>
                <a:cs typeface="Arial"/>
              </a:rPr>
              <a:t>jos</a:t>
            </a:r>
            <a:r>
              <a:rPr lang="en-US" sz="1400" dirty="0">
                <a:latin typeface="Arial"/>
                <a:cs typeface="Arial"/>
              </a:rPr>
              <a:t> </a:t>
            </a:r>
            <a:r>
              <a:rPr lang="en-US" sz="1400" dirty="0" err="1">
                <a:latin typeface="Arial"/>
                <a:cs typeface="Arial"/>
              </a:rPr>
              <a:t>lapsi</a:t>
            </a:r>
            <a:r>
              <a:rPr lang="en-US" sz="1400" dirty="0">
                <a:latin typeface="Arial"/>
                <a:cs typeface="Arial"/>
              </a:rPr>
              <a:t> </a:t>
            </a:r>
            <a:r>
              <a:rPr lang="en-US" sz="1400" dirty="0" err="1">
                <a:latin typeface="Arial"/>
                <a:cs typeface="Arial"/>
              </a:rPr>
              <a:t>kokee</a:t>
            </a:r>
            <a:r>
              <a:rPr lang="en-US" sz="1400" dirty="0">
                <a:latin typeface="Arial"/>
                <a:cs typeface="Arial"/>
              </a:rPr>
              <a:t>, </a:t>
            </a:r>
            <a:r>
              <a:rPr lang="en-US" sz="1400" dirty="0" err="1">
                <a:latin typeface="Arial"/>
                <a:cs typeface="Arial"/>
              </a:rPr>
              <a:t>että</a:t>
            </a:r>
            <a:r>
              <a:rPr lang="en-US" sz="1400" dirty="0">
                <a:latin typeface="Arial"/>
                <a:cs typeface="Arial"/>
              </a:rPr>
              <a:t> </a:t>
            </a:r>
            <a:r>
              <a:rPr lang="en-US" sz="1400" dirty="0" err="1">
                <a:latin typeface="Arial"/>
                <a:cs typeface="Arial"/>
              </a:rPr>
              <a:t>käytänteet</a:t>
            </a:r>
            <a:r>
              <a:rPr lang="en-US" sz="1400" dirty="0">
                <a:latin typeface="Arial"/>
                <a:cs typeface="Arial"/>
              </a:rPr>
              <a:t> </a:t>
            </a:r>
            <a:r>
              <a:rPr lang="en-US" sz="1400" dirty="0" err="1">
                <a:latin typeface="Arial"/>
                <a:cs typeface="Arial"/>
              </a:rPr>
              <a:t>vaativat</a:t>
            </a:r>
            <a:r>
              <a:rPr lang="en-US" sz="1400" dirty="0">
                <a:latin typeface="Arial"/>
                <a:cs typeface="Arial"/>
              </a:rPr>
              <a:t> </a:t>
            </a:r>
            <a:r>
              <a:rPr lang="en-US" sz="1400" dirty="0" err="1">
                <a:latin typeface="Arial"/>
                <a:cs typeface="Arial"/>
              </a:rPr>
              <a:t>selkeyttä</a:t>
            </a:r>
            <a:r>
              <a:rPr lang="en-US" sz="1400" dirty="0">
                <a:latin typeface="Arial"/>
                <a:cs typeface="Arial"/>
              </a:rPr>
              <a:t>.</a:t>
            </a:r>
          </a:p>
          <a:p>
            <a:pPr marL="742950" lvl="1" indent="-285750"/>
            <a:r>
              <a:rPr lang="en-US" sz="1400" dirty="0">
                <a:latin typeface="Segoe Print"/>
                <a:cs typeface="Arial"/>
              </a:rPr>
              <a:t>"</a:t>
            </a:r>
            <a:r>
              <a:rPr lang="en-US" sz="1400" dirty="0" err="1">
                <a:latin typeface="Segoe Print"/>
                <a:cs typeface="Arial"/>
              </a:rPr>
              <a:t>Ohjeet</a:t>
            </a:r>
            <a:r>
              <a:rPr lang="en-US" sz="1400" dirty="0">
                <a:latin typeface="Segoe Print"/>
                <a:cs typeface="Arial"/>
              </a:rPr>
              <a:t> ja </a:t>
            </a:r>
            <a:r>
              <a:rPr lang="en-US" sz="1400" dirty="0" err="1">
                <a:latin typeface="Segoe Print"/>
                <a:cs typeface="Arial"/>
              </a:rPr>
              <a:t>säännöt</a:t>
            </a:r>
            <a:r>
              <a:rPr lang="en-US" sz="1400" dirty="0">
                <a:latin typeface="Segoe Print"/>
                <a:cs typeface="Arial"/>
              </a:rPr>
              <a:t> </a:t>
            </a:r>
            <a:r>
              <a:rPr lang="en-US" sz="1400" dirty="0" err="1">
                <a:latin typeface="Segoe Print"/>
                <a:cs typeface="Arial"/>
              </a:rPr>
              <a:t>pitää</a:t>
            </a:r>
            <a:r>
              <a:rPr lang="en-US" sz="1400" dirty="0">
                <a:latin typeface="Segoe Print"/>
                <a:cs typeface="Arial"/>
              </a:rPr>
              <a:t> olla </a:t>
            </a:r>
            <a:r>
              <a:rPr lang="en-US" sz="1400" dirty="0" err="1">
                <a:latin typeface="Segoe Print"/>
                <a:cs typeface="Arial"/>
              </a:rPr>
              <a:t>selkeitä</a:t>
            </a:r>
            <a:r>
              <a:rPr lang="en-US" sz="1400" dirty="0">
                <a:latin typeface="Segoe Print"/>
                <a:cs typeface="Arial"/>
              </a:rPr>
              <a:t> ja </a:t>
            </a:r>
            <a:r>
              <a:rPr lang="en-US" sz="1400" dirty="0" err="1">
                <a:latin typeface="Segoe Print"/>
                <a:cs typeface="Arial"/>
              </a:rPr>
              <a:t>niiden</a:t>
            </a:r>
            <a:r>
              <a:rPr lang="en-US" sz="1400" dirty="0">
                <a:latin typeface="Segoe Print"/>
                <a:cs typeface="Arial"/>
              </a:rPr>
              <a:t> </a:t>
            </a:r>
            <a:r>
              <a:rPr lang="en-US" sz="1400" dirty="0" err="1">
                <a:latin typeface="Segoe Print"/>
                <a:cs typeface="Arial"/>
              </a:rPr>
              <a:t>pitää</a:t>
            </a:r>
            <a:r>
              <a:rPr lang="en-US" sz="1400" dirty="0">
                <a:latin typeface="Segoe Print"/>
                <a:cs typeface="Arial"/>
              </a:rPr>
              <a:t> olla </a:t>
            </a:r>
            <a:r>
              <a:rPr lang="en-US" sz="1400" dirty="0" err="1">
                <a:latin typeface="Segoe Print"/>
                <a:cs typeface="Arial"/>
              </a:rPr>
              <a:t>tasavertaisia</a:t>
            </a:r>
            <a:r>
              <a:rPr lang="en-US" sz="1400" dirty="0">
                <a:latin typeface="Segoe Print"/>
                <a:cs typeface="Arial"/>
              </a:rPr>
              <a:t>."</a:t>
            </a:r>
          </a:p>
          <a:p>
            <a:r>
              <a:rPr lang="en-US" sz="1400" dirty="0" err="1">
                <a:latin typeface="Arial"/>
                <a:cs typeface="Arial"/>
              </a:rPr>
              <a:t>Karhulassa</a:t>
            </a:r>
            <a:r>
              <a:rPr lang="en-US" sz="1400" dirty="0">
                <a:latin typeface="Arial"/>
                <a:cs typeface="Arial"/>
              </a:rPr>
              <a:t> </a:t>
            </a:r>
            <a:r>
              <a:rPr lang="en-US" sz="1400" dirty="0" err="1">
                <a:latin typeface="Arial"/>
                <a:cs typeface="Arial"/>
              </a:rPr>
              <a:t>turvataan</a:t>
            </a:r>
            <a:r>
              <a:rPr lang="en-US" sz="1400" dirty="0">
                <a:latin typeface="Arial"/>
                <a:cs typeface="Arial"/>
              </a:rPr>
              <a:t> </a:t>
            </a:r>
            <a:r>
              <a:rPr lang="en-US" sz="1400" dirty="0" err="1">
                <a:latin typeface="Arial"/>
                <a:cs typeface="Arial"/>
              </a:rPr>
              <a:t>lapsen</a:t>
            </a:r>
            <a:r>
              <a:rPr lang="en-US" sz="1400" dirty="0">
                <a:latin typeface="Arial"/>
                <a:cs typeface="Arial"/>
              </a:rPr>
              <a:t> </a:t>
            </a:r>
            <a:r>
              <a:rPr lang="en-US" sz="1400" dirty="0" err="1">
                <a:latin typeface="Arial"/>
                <a:cs typeface="Arial"/>
              </a:rPr>
              <a:t>turvalliselle</a:t>
            </a:r>
            <a:r>
              <a:rPr lang="en-US" sz="1400" dirty="0">
                <a:latin typeface="Arial"/>
                <a:cs typeface="Arial"/>
              </a:rPr>
              <a:t> </a:t>
            </a:r>
            <a:r>
              <a:rPr lang="en-US" sz="1400" dirty="0" err="1">
                <a:latin typeface="Arial"/>
                <a:cs typeface="Arial"/>
              </a:rPr>
              <a:t>kasvulle</a:t>
            </a:r>
            <a:r>
              <a:rPr lang="en-US" sz="1400" dirty="0">
                <a:latin typeface="Arial"/>
                <a:cs typeface="Arial"/>
              </a:rPr>
              <a:t> ja </a:t>
            </a:r>
            <a:r>
              <a:rPr lang="en-US" sz="1400" dirty="0" err="1">
                <a:latin typeface="Arial"/>
                <a:cs typeface="Arial"/>
              </a:rPr>
              <a:t>kehitykselle</a:t>
            </a:r>
            <a:r>
              <a:rPr lang="en-US" sz="1400" dirty="0">
                <a:latin typeface="Arial"/>
                <a:cs typeface="Arial"/>
              </a:rPr>
              <a:t> </a:t>
            </a:r>
            <a:r>
              <a:rPr lang="en-US" sz="1400" dirty="0" err="1">
                <a:latin typeface="Arial"/>
                <a:cs typeface="Arial"/>
              </a:rPr>
              <a:t>kasvuympäristö</a:t>
            </a:r>
            <a:r>
              <a:rPr lang="en-US" sz="1400" dirty="0">
                <a:latin typeface="Arial"/>
                <a:cs typeface="Arial"/>
              </a:rPr>
              <a:t>, </a:t>
            </a:r>
            <a:r>
              <a:rPr lang="en-US" sz="1400" dirty="0" err="1">
                <a:latin typeface="Arial"/>
                <a:cs typeface="Arial"/>
              </a:rPr>
              <a:t>jossa</a:t>
            </a:r>
            <a:r>
              <a:rPr lang="en-US" sz="1400" dirty="0">
                <a:latin typeface="Arial"/>
                <a:cs typeface="Arial"/>
              </a:rPr>
              <a:t> </a:t>
            </a:r>
            <a:r>
              <a:rPr lang="en-US" sz="1400" dirty="0" err="1">
                <a:latin typeface="Arial"/>
                <a:cs typeface="Arial"/>
              </a:rPr>
              <a:t>lapsi</a:t>
            </a:r>
            <a:r>
              <a:rPr lang="en-US" sz="1400" dirty="0">
                <a:latin typeface="Arial"/>
                <a:cs typeface="Arial"/>
              </a:rPr>
              <a:t> </a:t>
            </a:r>
            <a:r>
              <a:rPr lang="en-US" sz="1400" dirty="0" err="1">
                <a:latin typeface="Arial"/>
                <a:cs typeface="Arial"/>
              </a:rPr>
              <a:t>saa</a:t>
            </a:r>
            <a:r>
              <a:rPr lang="en-US" sz="1400" dirty="0">
                <a:latin typeface="Arial"/>
                <a:cs typeface="Arial"/>
              </a:rPr>
              <a:t> olla </a:t>
            </a:r>
            <a:r>
              <a:rPr lang="en-US" sz="1400" dirty="0" err="1">
                <a:latin typeface="Arial"/>
                <a:cs typeface="Arial"/>
              </a:rPr>
              <a:t>oma</a:t>
            </a:r>
            <a:r>
              <a:rPr lang="en-US" sz="1400" dirty="0">
                <a:latin typeface="Arial"/>
                <a:cs typeface="Arial"/>
              </a:rPr>
              <a:t> </a:t>
            </a:r>
            <a:r>
              <a:rPr lang="en-US" sz="1400" dirty="0" err="1">
                <a:latin typeface="Arial"/>
                <a:cs typeface="Arial"/>
              </a:rPr>
              <a:t>itsensä</a:t>
            </a:r>
            <a:r>
              <a:rPr lang="en-US" sz="1400" dirty="0">
                <a:latin typeface="Arial"/>
                <a:cs typeface="Arial"/>
              </a:rPr>
              <a:t> ja </a:t>
            </a:r>
            <a:r>
              <a:rPr lang="en-US" sz="1400" dirty="0" err="1">
                <a:latin typeface="Arial"/>
                <a:cs typeface="Arial"/>
              </a:rPr>
              <a:t>näyttää</a:t>
            </a:r>
            <a:r>
              <a:rPr lang="en-US" sz="1400" dirty="0">
                <a:latin typeface="Arial"/>
                <a:cs typeface="Arial"/>
              </a:rPr>
              <a:t> </a:t>
            </a:r>
            <a:r>
              <a:rPr lang="en-US" sz="1400" dirty="0" err="1">
                <a:latin typeface="Arial"/>
                <a:cs typeface="Arial"/>
              </a:rPr>
              <a:t>tunteitaan</a:t>
            </a:r>
            <a:r>
              <a:rPr lang="en-US" sz="1400" dirty="0">
                <a:latin typeface="Arial"/>
                <a:cs typeface="Arial"/>
              </a:rPr>
              <a:t>. Karhulassa </a:t>
            </a:r>
            <a:r>
              <a:rPr lang="en-US" sz="1400" dirty="0" err="1">
                <a:latin typeface="Arial"/>
                <a:cs typeface="Arial"/>
              </a:rPr>
              <a:t>turvalliset</a:t>
            </a:r>
            <a:r>
              <a:rPr lang="en-US" sz="1400" dirty="0">
                <a:latin typeface="Arial"/>
                <a:cs typeface="Arial"/>
              </a:rPr>
              <a:t> </a:t>
            </a:r>
            <a:r>
              <a:rPr lang="en-US" sz="1400" dirty="0" err="1">
                <a:latin typeface="Arial"/>
                <a:cs typeface="Arial"/>
              </a:rPr>
              <a:t>aikuiset</a:t>
            </a:r>
            <a:r>
              <a:rPr lang="en-US" sz="1400" dirty="0">
                <a:latin typeface="Arial"/>
                <a:cs typeface="Arial"/>
              </a:rPr>
              <a:t> </a:t>
            </a:r>
            <a:r>
              <a:rPr lang="en-US" sz="1400" dirty="0" err="1">
                <a:latin typeface="Arial"/>
                <a:cs typeface="Arial"/>
              </a:rPr>
              <a:t>ovat</a:t>
            </a:r>
            <a:r>
              <a:rPr lang="en-US" sz="1400" dirty="0">
                <a:latin typeface="Arial"/>
                <a:cs typeface="Arial"/>
              </a:rPr>
              <a:t> </a:t>
            </a:r>
            <a:r>
              <a:rPr lang="en-US" sz="1400" dirty="0" err="1">
                <a:latin typeface="Arial"/>
                <a:cs typeface="Arial"/>
              </a:rPr>
              <a:t>helposti</a:t>
            </a:r>
            <a:r>
              <a:rPr lang="en-US" sz="1400" dirty="0">
                <a:latin typeface="Arial"/>
                <a:cs typeface="Arial"/>
              </a:rPr>
              <a:t> </a:t>
            </a:r>
            <a:r>
              <a:rPr lang="en-US" sz="1400" dirty="0" err="1">
                <a:latin typeface="Arial"/>
                <a:cs typeface="Arial"/>
              </a:rPr>
              <a:t>saatavilla</a:t>
            </a:r>
            <a:r>
              <a:rPr lang="en-US" sz="1400" dirty="0">
                <a:latin typeface="Arial"/>
                <a:cs typeface="Arial"/>
              </a:rPr>
              <a:t>.</a:t>
            </a:r>
          </a:p>
          <a:p>
            <a:r>
              <a:rPr lang="en-US" sz="1400" dirty="0" err="1">
                <a:latin typeface="Arial"/>
                <a:cs typeface="Arial"/>
              </a:rPr>
              <a:t>Hyvät</a:t>
            </a:r>
            <a:r>
              <a:rPr lang="en-US" sz="1400" dirty="0">
                <a:latin typeface="Arial"/>
                <a:cs typeface="Arial"/>
              </a:rPr>
              <a:t> </a:t>
            </a:r>
            <a:r>
              <a:rPr lang="en-US" sz="1400" dirty="0" err="1">
                <a:latin typeface="Arial"/>
                <a:cs typeface="Arial"/>
              </a:rPr>
              <a:t>käytöstavat</a:t>
            </a:r>
            <a:r>
              <a:rPr lang="en-US" sz="1400" dirty="0">
                <a:latin typeface="Arial"/>
                <a:cs typeface="Arial"/>
              </a:rPr>
              <a:t> </a:t>
            </a:r>
            <a:r>
              <a:rPr lang="en-US" sz="1400" dirty="0" err="1">
                <a:latin typeface="Arial"/>
                <a:cs typeface="Arial"/>
              </a:rPr>
              <a:t>kuuluvat</a:t>
            </a:r>
            <a:r>
              <a:rPr lang="en-US" sz="1400" dirty="0">
                <a:latin typeface="Arial"/>
                <a:cs typeface="Arial"/>
              </a:rPr>
              <a:t> </a:t>
            </a:r>
            <a:r>
              <a:rPr lang="en-US" sz="1400" dirty="0" err="1">
                <a:latin typeface="Arial"/>
                <a:cs typeface="Arial"/>
              </a:rPr>
              <a:t>Karhulan</a:t>
            </a:r>
            <a:r>
              <a:rPr lang="en-US" sz="1400" dirty="0">
                <a:latin typeface="Arial"/>
                <a:cs typeface="Arial"/>
              </a:rPr>
              <a:t> </a:t>
            </a:r>
            <a:r>
              <a:rPr lang="en-US" sz="1400" dirty="0" err="1">
                <a:latin typeface="Arial"/>
                <a:cs typeface="Arial"/>
              </a:rPr>
              <a:t>toimintatapoihin</a:t>
            </a:r>
            <a:r>
              <a:rPr lang="en-US" sz="1400" dirty="0">
                <a:latin typeface="Arial"/>
                <a:cs typeface="Arial"/>
              </a:rPr>
              <a:t>. </a:t>
            </a:r>
            <a:r>
              <a:rPr lang="en-US" sz="1400" dirty="0" err="1">
                <a:latin typeface="Arial"/>
                <a:cs typeface="Arial"/>
              </a:rPr>
              <a:t>Tervehtiminen</a:t>
            </a:r>
            <a:r>
              <a:rPr lang="en-US" sz="1400" dirty="0">
                <a:latin typeface="Arial"/>
                <a:cs typeface="Arial"/>
              </a:rPr>
              <a:t> ja </a:t>
            </a:r>
            <a:r>
              <a:rPr lang="en-US" sz="1400" dirty="0" err="1">
                <a:latin typeface="Arial"/>
                <a:cs typeface="Arial"/>
              </a:rPr>
              <a:t>kiittäminen</a:t>
            </a:r>
            <a:r>
              <a:rPr lang="en-US" sz="1400" dirty="0">
                <a:latin typeface="Arial"/>
                <a:cs typeface="Arial"/>
              </a:rPr>
              <a:t>, </a:t>
            </a:r>
            <a:r>
              <a:rPr lang="en-US" sz="1400" dirty="0" err="1">
                <a:latin typeface="Arial"/>
                <a:cs typeface="Arial"/>
              </a:rPr>
              <a:t>asiallisesti</a:t>
            </a:r>
            <a:r>
              <a:rPr lang="en-US" sz="1400" dirty="0">
                <a:latin typeface="Arial"/>
                <a:cs typeface="Arial"/>
              </a:rPr>
              <a:t> </a:t>
            </a:r>
            <a:r>
              <a:rPr lang="en-US" sz="1400" dirty="0" err="1">
                <a:latin typeface="Arial"/>
                <a:cs typeface="Arial"/>
              </a:rPr>
              <a:t>puhuminen</a:t>
            </a:r>
            <a:r>
              <a:rPr lang="en-US" sz="1400" dirty="0">
                <a:latin typeface="Arial"/>
                <a:cs typeface="Arial"/>
              </a:rPr>
              <a:t> ja </a:t>
            </a:r>
            <a:r>
              <a:rPr lang="en-US" sz="1400" dirty="0" err="1">
                <a:latin typeface="Arial"/>
                <a:cs typeface="Arial"/>
              </a:rPr>
              <a:t>vastaaminen</a:t>
            </a:r>
            <a:r>
              <a:rPr lang="en-US" sz="1400" dirty="0">
                <a:latin typeface="Arial"/>
                <a:cs typeface="Arial"/>
              </a:rPr>
              <a:t>. </a:t>
            </a:r>
            <a:r>
              <a:rPr lang="en-US" sz="1400" dirty="0" err="1">
                <a:latin typeface="Arial"/>
                <a:cs typeface="Arial"/>
              </a:rPr>
              <a:t>Käytöstavat</a:t>
            </a:r>
            <a:r>
              <a:rPr lang="en-US" sz="1400" dirty="0">
                <a:latin typeface="Arial"/>
                <a:cs typeface="Arial"/>
              </a:rPr>
              <a:t> </a:t>
            </a:r>
            <a:r>
              <a:rPr lang="en-US" sz="1400" dirty="0" err="1">
                <a:latin typeface="Arial"/>
                <a:cs typeface="Arial"/>
              </a:rPr>
              <a:t>koskevat</a:t>
            </a:r>
            <a:r>
              <a:rPr lang="en-US" sz="1400" dirty="0">
                <a:latin typeface="Arial"/>
                <a:cs typeface="Arial"/>
              </a:rPr>
              <a:t> </a:t>
            </a:r>
            <a:r>
              <a:rPr lang="en-US" sz="1400" dirty="0" err="1">
                <a:latin typeface="Arial"/>
                <a:cs typeface="Arial"/>
              </a:rPr>
              <a:t>jokaista</a:t>
            </a:r>
            <a:r>
              <a:rPr lang="en-US" sz="1400" dirty="0">
                <a:latin typeface="Arial"/>
                <a:cs typeface="Arial"/>
              </a:rPr>
              <a:t> Karhulassa </a:t>
            </a:r>
            <a:r>
              <a:rPr lang="en-US" sz="1400" dirty="0" err="1">
                <a:latin typeface="Arial"/>
                <a:cs typeface="Arial"/>
              </a:rPr>
              <a:t>olevaa</a:t>
            </a:r>
            <a:r>
              <a:rPr lang="en-US" sz="1400" dirty="0">
                <a:latin typeface="Arial"/>
                <a:cs typeface="Arial"/>
              </a:rPr>
              <a:t> </a:t>
            </a:r>
            <a:r>
              <a:rPr lang="en-US" sz="1400" dirty="0" err="1">
                <a:latin typeface="Arial"/>
                <a:cs typeface="Arial"/>
              </a:rPr>
              <a:t>henkilöä</a:t>
            </a:r>
            <a:r>
              <a:rPr lang="en-US" sz="1400" dirty="0">
                <a:latin typeface="Arial"/>
                <a:cs typeface="Arial"/>
              </a:rPr>
              <a:t>, </a:t>
            </a:r>
            <a:r>
              <a:rPr lang="en-US" sz="1400" dirty="0" err="1">
                <a:latin typeface="Arial"/>
                <a:cs typeface="Arial"/>
              </a:rPr>
              <a:t>niin</a:t>
            </a:r>
            <a:r>
              <a:rPr lang="en-US" sz="1400" dirty="0">
                <a:latin typeface="Arial"/>
                <a:cs typeface="Arial"/>
              </a:rPr>
              <a:t> </a:t>
            </a:r>
            <a:r>
              <a:rPr lang="en-US" sz="1400" dirty="0" err="1">
                <a:latin typeface="Arial"/>
                <a:cs typeface="Arial"/>
              </a:rPr>
              <a:t>lapsia</a:t>
            </a:r>
            <a:r>
              <a:rPr lang="en-US" sz="1400" dirty="0">
                <a:latin typeface="Arial"/>
                <a:cs typeface="Arial"/>
              </a:rPr>
              <a:t> </a:t>
            </a:r>
            <a:r>
              <a:rPr lang="en-US" sz="1400" dirty="0" err="1">
                <a:latin typeface="Arial"/>
                <a:cs typeface="Arial"/>
              </a:rPr>
              <a:t>kuin</a:t>
            </a:r>
            <a:r>
              <a:rPr lang="en-US" sz="1400" dirty="0">
                <a:latin typeface="Arial"/>
                <a:cs typeface="Arial"/>
              </a:rPr>
              <a:t> </a:t>
            </a:r>
            <a:r>
              <a:rPr lang="en-US" sz="1400" dirty="0" err="1">
                <a:latin typeface="Arial"/>
                <a:cs typeface="Arial"/>
              </a:rPr>
              <a:t>aikuisiakin</a:t>
            </a:r>
            <a:r>
              <a:rPr lang="en-US" sz="1400" dirty="0">
                <a:latin typeface="Arial"/>
                <a:cs typeface="Arial"/>
              </a:rPr>
              <a:t>.</a:t>
            </a:r>
            <a:endParaRPr lang="en-US" sz="1400" dirty="0"/>
          </a:p>
        </p:txBody>
      </p:sp>
    </p:spTree>
    <p:extLst>
      <p:ext uri="{BB962C8B-B14F-4D97-AF65-F5344CB8AC3E}">
        <p14:creationId xmlns:p14="http://schemas.microsoft.com/office/powerpoint/2010/main" val="3645577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6D050-6398-86A5-9CD7-2D2FA68C3995}"/>
            </a:ext>
          </a:extLst>
        </p:cNvPr>
        <p:cNvGrpSpPr/>
        <p:nvPr/>
      </p:nvGrpSpPr>
      <p:grpSpPr>
        <a:xfrm>
          <a:off x="0" y="0"/>
          <a:ext cx="0" cy="0"/>
          <a:chOff x="0" y="0"/>
          <a:chExt cx="0" cy="0"/>
        </a:xfrm>
      </p:grpSpPr>
      <p:sp>
        <p:nvSpPr>
          <p:cNvPr id="5" name="Otsikko 2">
            <a:extLst>
              <a:ext uri="{FF2B5EF4-FFF2-40B4-BE49-F238E27FC236}">
                <a16:creationId xmlns:a16="http://schemas.microsoft.com/office/drawing/2014/main" id="{34EC965E-DE02-90DE-5F30-DC753A3AF273}"/>
              </a:ext>
            </a:extLst>
          </p:cNvPr>
          <p:cNvSpPr>
            <a:spLocks noGrp="1"/>
          </p:cNvSpPr>
          <p:nvPr>
            <p:ph type="title"/>
          </p:nvPr>
        </p:nvSpPr>
        <p:spPr>
          <a:xfrm>
            <a:off x="343217" y="568801"/>
            <a:ext cx="11011693" cy="1429180"/>
          </a:xfrm>
        </p:spPr>
        <p:txBody>
          <a:bodyPr/>
          <a:lstStyle/>
          <a:p>
            <a:r>
              <a:rPr lang="fi-FI" sz="3200" dirty="0"/>
              <a:t>Arki yksikössä </a:t>
            </a:r>
          </a:p>
        </p:txBody>
      </p:sp>
      <p:sp>
        <p:nvSpPr>
          <p:cNvPr id="3" name="Sisällön paikkamerkki 2">
            <a:extLst>
              <a:ext uri="{FF2B5EF4-FFF2-40B4-BE49-F238E27FC236}">
                <a16:creationId xmlns:a16="http://schemas.microsoft.com/office/drawing/2014/main" id="{EF5AC68F-E50D-3ACF-A475-11E67DCB7914}"/>
              </a:ext>
            </a:extLst>
          </p:cNvPr>
          <p:cNvSpPr>
            <a:spLocks noGrp="1"/>
          </p:cNvSpPr>
          <p:nvPr>
            <p:ph idx="1"/>
          </p:nvPr>
        </p:nvSpPr>
        <p:spPr>
          <a:xfrm>
            <a:off x="343217" y="1283391"/>
            <a:ext cx="5965545" cy="3967006"/>
          </a:xfrm>
        </p:spPr>
        <p:txBody>
          <a:bodyPr vert="horz" lIns="91440" tIns="45720" rIns="91440" bIns="45720" rtlCol="0" anchor="t">
            <a:noAutofit/>
          </a:bodyPr>
          <a:lstStyle/>
          <a:p>
            <a:pPr>
              <a:lnSpc>
                <a:spcPct val="150000"/>
              </a:lnSpc>
            </a:pPr>
            <a:r>
              <a:rPr lang="fi-FI" sz="1400" dirty="0">
                <a:latin typeface="Arial"/>
                <a:cs typeface="Arial"/>
              </a:rPr>
              <a:t>Karhulassa noudatetaan yhteistä päivä- ja viikko-ohjelmaa. </a:t>
            </a:r>
          </a:p>
          <a:p>
            <a:pPr>
              <a:lnSpc>
                <a:spcPct val="150000"/>
              </a:lnSpc>
            </a:pPr>
            <a:r>
              <a:rPr lang="fi-FI" sz="1400" dirty="0">
                <a:latin typeface="Arial"/>
                <a:cs typeface="Arial"/>
              </a:rPr>
              <a:t>Kaikilla lapsilla on myös omat yksilölliset päivä- ja viikko-ohjelmat, jotka käydään aina aikuisen kanssa yhdessä läpi. Aikuisten tulee kuulla mielipiteitäsi viikko-ohjelmaasi liittyen. </a:t>
            </a:r>
          </a:p>
          <a:p>
            <a:pPr>
              <a:lnSpc>
                <a:spcPct val="150000"/>
              </a:lnSpc>
            </a:pPr>
            <a:r>
              <a:rPr lang="fi-FI" sz="1400" dirty="0">
                <a:latin typeface="Arial"/>
                <a:cs typeface="Arial"/>
              </a:rPr>
              <a:t>Päiväohjelmassa voi olla kuvia, jotka kertovat päivän tapahtumista. </a:t>
            </a:r>
          </a:p>
          <a:p>
            <a:pPr>
              <a:lnSpc>
                <a:spcPct val="150000"/>
              </a:lnSpc>
            </a:pPr>
            <a:r>
              <a:rPr lang="fi-FI" sz="1400" dirty="0">
                <a:latin typeface="Arial"/>
                <a:cs typeface="Arial"/>
              </a:rPr>
              <a:t>Aikuisten tulee myös kertoa sinulle, kuka ohjaaja sinun kanssasi on kyseisenä päivänä. </a:t>
            </a:r>
          </a:p>
          <a:p>
            <a:pPr marL="0" indent="0">
              <a:lnSpc>
                <a:spcPct val="150000"/>
              </a:lnSpc>
              <a:buNone/>
            </a:pPr>
            <a:r>
              <a:rPr lang="fi-FI" sz="1400" dirty="0">
                <a:latin typeface="Arial"/>
                <a:cs typeface="Arial"/>
              </a:rPr>
              <a:t>Kun kaikki tietävät etukäteen mitä tapahtuu, arki ei tunnu niin kuormittavalta ja on kaikille turvallisempaa. </a:t>
            </a:r>
          </a:p>
          <a:p>
            <a:pPr marL="0" indent="0">
              <a:spcBef>
                <a:spcPts val="0"/>
              </a:spcBef>
              <a:buNone/>
            </a:pPr>
            <a:endParaRPr lang="en-US" sz="1800" dirty="0"/>
          </a:p>
          <a:p>
            <a:pPr marL="0" indent="0">
              <a:lnSpc>
                <a:spcPct val="150000"/>
              </a:lnSpc>
              <a:buNone/>
            </a:pPr>
            <a:endParaRPr lang="fi-FI" sz="1400" dirty="0"/>
          </a:p>
        </p:txBody>
      </p:sp>
      <p:pic>
        <p:nvPicPr>
          <p:cNvPr id="9" name="Kuva 8">
            <a:extLst>
              <a:ext uri="{FF2B5EF4-FFF2-40B4-BE49-F238E27FC236}">
                <a16:creationId xmlns:a16="http://schemas.microsoft.com/office/drawing/2014/main" id="{8228160A-7710-74D5-2703-64E117D3F981}"/>
              </a:ext>
            </a:extLst>
          </p:cNvPr>
          <p:cNvPicPr>
            <a:picLocks noChangeAspect="1"/>
          </p:cNvPicPr>
          <p:nvPr/>
        </p:nvPicPr>
        <p:blipFill>
          <a:blip r:embed="rId2"/>
          <a:stretch>
            <a:fillRect/>
          </a:stretch>
        </p:blipFill>
        <p:spPr>
          <a:xfrm>
            <a:off x="7307927" y="200330"/>
            <a:ext cx="4540856" cy="6457340"/>
          </a:xfrm>
          <a:prstGeom prst="rect">
            <a:avLst/>
          </a:prstGeom>
        </p:spPr>
      </p:pic>
    </p:spTree>
    <p:extLst>
      <p:ext uri="{BB962C8B-B14F-4D97-AF65-F5344CB8AC3E}">
        <p14:creationId xmlns:p14="http://schemas.microsoft.com/office/powerpoint/2010/main" val="2895614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3DBB5-62A8-6810-9A89-66493D25A6B0}"/>
            </a:ext>
          </a:extLst>
        </p:cNvPr>
        <p:cNvGrpSpPr/>
        <p:nvPr/>
      </p:nvGrpSpPr>
      <p:grpSpPr>
        <a:xfrm>
          <a:off x="0" y="0"/>
          <a:ext cx="0" cy="0"/>
          <a:chOff x="0" y="0"/>
          <a:chExt cx="0" cy="0"/>
        </a:xfrm>
      </p:grpSpPr>
      <p:sp>
        <p:nvSpPr>
          <p:cNvPr id="17" name="Suorakulmio: Pyöristetyt kulmat 16">
            <a:extLst>
              <a:ext uri="{FF2B5EF4-FFF2-40B4-BE49-F238E27FC236}">
                <a16:creationId xmlns:a16="http://schemas.microsoft.com/office/drawing/2014/main" id="{A9BF17EE-610A-24BD-83DF-0E89F0CF6433}"/>
              </a:ext>
            </a:extLst>
          </p:cNvPr>
          <p:cNvSpPr/>
          <p:nvPr/>
        </p:nvSpPr>
        <p:spPr>
          <a:xfrm>
            <a:off x="124140" y="2646860"/>
            <a:ext cx="9858059" cy="3404316"/>
          </a:xfrm>
          <a:prstGeom prst="round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fi-FI"/>
          </a:p>
        </p:txBody>
      </p:sp>
      <p:sp>
        <p:nvSpPr>
          <p:cNvPr id="15" name="Suorakulmio: Pyöristetyt kulmat 14">
            <a:extLst>
              <a:ext uri="{FF2B5EF4-FFF2-40B4-BE49-F238E27FC236}">
                <a16:creationId xmlns:a16="http://schemas.microsoft.com/office/drawing/2014/main" id="{A04E9723-94E2-2AEB-248F-FF8C72FF525A}"/>
              </a:ext>
            </a:extLst>
          </p:cNvPr>
          <p:cNvSpPr/>
          <p:nvPr/>
        </p:nvSpPr>
        <p:spPr>
          <a:xfrm>
            <a:off x="124140" y="414627"/>
            <a:ext cx="9858058" cy="1949614"/>
          </a:xfrm>
          <a:prstGeom prst="round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fi-FI"/>
          </a:p>
        </p:txBody>
      </p:sp>
      <p:sp>
        <p:nvSpPr>
          <p:cNvPr id="5" name="Otsikko 2">
            <a:extLst>
              <a:ext uri="{FF2B5EF4-FFF2-40B4-BE49-F238E27FC236}">
                <a16:creationId xmlns:a16="http://schemas.microsoft.com/office/drawing/2014/main" id="{410B5D58-BADE-8C8B-5F56-992AFAC64585}"/>
              </a:ext>
            </a:extLst>
          </p:cNvPr>
          <p:cNvSpPr>
            <a:spLocks noGrp="1"/>
          </p:cNvSpPr>
          <p:nvPr>
            <p:ph type="title"/>
          </p:nvPr>
        </p:nvSpPr>
        <p:spPr>
          <a:xfrm>
            <a:off x="287894" y="580853"/>
            <a:ext cx="11011693" cy="1429180"/>
          </a:xfrm>
        </p:spPr>
        <p:txBody>
          <a:bodyPr/>
          <a:lstStyle/>
          <a:p>
            <a:r>
              <a:rPr lang="fi-FI" sz="2000" dirty="0"/>
              <a:t>Yhteydenpito läheisiin ja sosiaalityöntekijään </a:t>
            </a:r>
          </a:p>
        </p:txBody>
      </p:sp>
      <p:sp>
        <p:nvSpPr>
          <p:cNvPr id="4" name="Sisällön paikkamerkki 3">
            <a:extLst>
              <a:ext uri="{FF2B5EF4-FFF2-40B4-BE49-F238E27FC236}">
                <a16:creationId xmlns:a16="http://schemas.microsoft.com/office/drawing/2014/main" id="{666DD18B-B3C7-2C2D-42CC-0AA13C97D1F6}"/>
              </a:ext>
            </a:extLst>
          </p:cNvPr>
          <p:cNvSpPr>
            <a:spLocks noGrp="1"/>
          </p:cNvSpPr>
          <p:nvPr>
            <p:ph idx="1"/>
          </p:nvPr>
        </p:nvSpPr>
        <p:spPr>
          <a:xfrm>
            <a:off x="287894" y="890383"/>
            <a:ext cx="9541904" cy="1649489"/>
          </a:xfrm>
        </p:spPr>
        <p:txBody>
          <a:bodyPr vert="horz" lIns="91440" tIns="45720" rIns="91440" bIns="45720" rtlCol="0" anchor="t">
            <a:noAutofit/>
          </a:bodyPr>
          <a:lstStyle/>
          <a:p>
            <a:pPr>
              <a:lnSpc>
                <a:spcPct val="150000"/>
              </a:lnSpc>
            </a:pPr>
            <a:r>
              <a:rPr lang="fi-FI" sz="1200" dirty="0"/>
              <a:t>Sinulla on oikeus pitää yhteyttä vanhempiin ja muille sinulle läheisiin ihmisiin.</a:t>
            </a:r>
          </a:p>
          <a:p>
            <a:pPr>
              <a:lnSpc>
                <a:spcPct val="150000"/>
              </a:lnSpc>
            </a:pPr>
            <a:r>
              <a:rPr lang="fi-FI" sz="1200" dirty="0"/>
              <a:t>Kotijaksoista ja vierailuista läheisille sovitaan neuvotteluissa yhdessä sosiaalityöntekijäsi kanssa. </a:t>
            </a:r>
          </a:p>
          <a:p>
            <a:pPr>
              <a:lnSpc>
                <a:spcPct val="150000"/>
              </a:lnSpc>
            </a:pPr>
            <a:r>
              <a:rPr lang="fi-FI" sz="1200" dirty="0">
                <a:latin typeface="Arial"/>
                <a:cs typeface="Arial"/>
              </a:rPr>
              <a:t>Voit käyttää Karhulan nuorten puhelinta sovitusti yhteydenpitoon mahdollisten rajoitusten aikana. Sinulla on lisäksi aina oikeus olla yhteydessä sosiaalityöntekijääsi, rajoituksista huolimatta. </a:t>
            </a:r>
          </a:p>
        </p:txBody>
      </p:sp>
      <p:sp>
        <p:nvSpPr>
          <p:cNvPr id="12" name="Otsikko 2">
            <a:extLst>
              <a:ext uri="{FF2B5EF4-FFF2-40B4-BE49-F238E27FC236}">
                <a16:creationId xmlns:a16="http://schemas.microsoft.com/office/drawing/2014/main" id="{0C719479-194B-2344-CAF8-919D02F46832}"/>
              </a:ext>
            </a:extLst>
          </p:cNvPr>
          <p:cNvSpPr txBox="1">
            <a:spLocks/>
          </p:cNvSpPr>
          <p:nvPr/>
        </p:nvSpPr>
        <p:spPr>
          <a:xfrm>
            <a:off x="287894" y="2860836"/>
            <a:ext cx="11011693" cy="1429180"/>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000" b="1" kern="1200">
                <a:solidFill>
                  <a:schemeClr val="tx1"/>
                </a:solidFill>
                <a:latin typeface="Arial" panose="020B0604020202020204" pitchFamily="34" charset="0"/>
                <a:ea typeface="+mj-ea"/>
                <a:cs typeface="Arial" panose="020B0604020202020204" pitchFamily="34" charset="0"/>
              </a:defRPr>
            </a:lvl1pPr>
          </a:lstStyle>
          <a:p>
            <a:r>
              <a:rPr lang="fi-FI" sz="2000" dirty="0"/>
              <a:t>Omaohjaajatyö </a:t>
            </a:r>
          </a:p>
        </p:txBody>
      </p:sp>
      <p:sp>
        <p:nvSpPr>
          <p:cNvPr id="14" name="Sisällön paikkamerkki 3">
            <a:extLst>
              <a:ext uri="{FF2B5EF4-FFF2-40B4-BE49-F238E27FC236}">
                <a16:creationId xmlns:a16="http://schemas.microsoft.com/office/drawing/2014/main" id="{CF6BA6F8-2970-5FE2-498A-98FE68D676F5}"/>
              </a:ext>
            </a:extLst>
          </p:cNvPr>
          <p:cNvSpPr txBox="1">
            <a:spLocks/>
          </p:cNvSpPr>
          <p:nvPr/>
        </p:nvSpPr>
        <p:spPr>
          <a:xfrm>
            <a:off x="287894" y="3139158"/>
            <a:ext cx="9694304" cy="1649489"/>
          </a:xfrm>
          <a:prstGeom prst="rect">
            <a:avLst/>
          </a:prstGeom>
        </p:spPr>
        <p:txBody>
          <a:bodyPr vert="horz" lIns="91440" tIns="45720" rIns="91440" bIns="45720" rtlCol="0">
            <a:noAutofit/>
          </a:bodyPr>
          <a:lstStyle>
            <a:lvl1pPr marL="228600" indent="-228600" algn="l" defTabSz="914400" rtl="0" eaLnBrk="1" latinLnBrk="0" hangingPunct="1">
              <a:lnSpc>
                <a:spcPct val="100000"/>
              </a:lnSpc>
              <a:spcBef>
                <a:spcPts val="1000"/>
              </a:spcBef>
              <a:buClr>
                <a:schemeClr val="accent1"/>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Clr>
                <a:schemeClr val="accent1"/>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Clr>
                <a:schemeClr val="accent1"/>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Clr>
                <a:schemeClr val="accent1"/>
              </a:buClr>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ts val="500"/>
              </a:spcBef>
              <a:buClr>
                <a:schemeClr val="accent1"/>
              </a:buClr>
              <a:buFont typeface="Arial" panose="020B0604020202020204" pitchFamily="34" charset="0"/>
              <a:buChar char="•"/>
              <a:defRPr sz="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50000"/>
              </a:lnSpc>
            </a:pPr>
            <a:r>
              <a:rPr lang="fi-FI" sz="1200" dirty="0"/>
              <a:t>Omaohjaajilla on tärkeä rooli lapsen elämässä sijaishuollossa. Sinulla on yksi tai useampi nimetty omaohjaaja. </a:t>
            </a:r>
          </a:p>
          <a:p>
            <a:pPr marL="285750" indent="-285750">
              <a:lnSpc>
                <a:spcPct val="150000"/>
              </a:lnSpc>
            </a:pPr>
            <a:r>
              <a:rPr lang="fi-FI" sz="1200" dirty="0"/>
              <a:t>Omaohjaajat huolehtivat osaltaan siitä, että sinua kohdellaan hyvin ja käyvät kanssasi läpi hyvän kohtelun suunnitelman muuttaessasi yksikköön. </a:t>
            </a:r>
          </a:p>
          <a:p>
            <a:pPr marL="285750" indent="-285750">
              <a:lnSpc>
                <a:spcPct val="150000"/>
              </a:lnSpc>
            </a:pPr>
            <a:r>
              <a:rPr lang="fi-FI" sz="1200" dirty="0"/>
              <a:t>Omaohjaajatyön keskiössä on lapseen tutustuminen ja luottamussuhteen rakentaminen ja sen ylläpitäminen koko sijoituksen ajan. Omaohjaaja huolehtii sinun tärkeistä asioista ja on tukenasi kaikissa tilanteissa. </a:t>
            </a:r>
          </a:p>
          <a:p>
            <a:pPr marL="285750" indent="-285750">
              <a:lnSpc>
                <a:spcPct val="150000"/>
              </a:lnSpc>
            </a:pPr>
            <a:r>
              <a:rPr lang="fi-FI" sz="1200" dirty="0"/>
              <a:t>Omaohjaaja osallistuu kaikkiin sinua koskeviin neuvotteluihin ja varmistaa, että sinun mielipiteesi ja kokemuksesi tulee kuulluksi neuvotteluissa. Omaohjaaja yhtenä tärkeimmistä tehtävistä on edistää lapsen asioita yhdessä lapsen ja koko tämän verkoston kanssa.</a:t>
            </a:r>
          </a:p>
          <a:p>
            <a:pPr marL="285750" indent="-285750">
              <a:lnSpc>
                <a:spcPct val="150000"/>
              </a:lnSpc>
            </a:pPr>
            <a:r>
              <a:rPr lang="fi-FI" sz="1200" b="1" dirty="0"/>
              <a:t>Ei ole mitään asiaa, jossa et voisi kääntyä omaohjaajasi puoleen! </a:t>
            </a:r>
          </a:p>
          <a:p>
            <a:pPr marL="0" indent="0">
              <a:buNone/>
            </a:pPr>
            <a:endParaRPr lang="fi-FI" sz="1200" dirty="0"/>
          </a:p>
        </p:txBody>
      </p:sp>
      <p:pic>
        <p:nvPicPr>
          <p:cNvPr id="21" name="Kuva 20">
            <a:extLst>
              <a:ext uri="{FF2B5EF4-FFF2-40B4-BE49-F238E27FC236}">
                <a16:creationId xmlns:a16="http://schemas.microsoft.com/office/drawing/2014/main" id="{6768FD87-29F8-9C4F-5246-FCBDF5255713}"/>
              </a:ext>
            </a:extLst>
          </p:cNvPr>
          <p:cNvPicPr>
            <a:picLocks noChangeAspect="1"/>
          </p:cNvPicPr>
          <p:nvPr/>
        </p:nvPicPr>
        <p:blipFill>
          <a:blip r:embed="rId2">
            <a:extLst>
              <a:ext uri="{28A0092B-C50C-407E-A947-70E740481C1C}">
                <a14:useLocalDpi xmlns:a14="http://schemas.microsoft.com/office/drawing/2010/main" val="0"/>
              </a:ext>
            </a:extLst>
          </a:blip>
          <a:srcRect l="8056" t="53698" r="50000" b="17117"/>
          <a:stretch>
            <a:fillRect/>
          </a:stretch>
        </p:blipFill>
        <p:spPr>
          <a:xfrm>
            <a:off x="10145952" y="3676983"/>
            <a:ext cx="1945675" cy="1353793"/>
          </a:xfrm>
          <a:prstGeom prst="rect">
            <a:avLst/>
          </a:prstGeom>
        </p:spPr>
      </p:pic>
      <p:pic>
        <p:nvPicPr>
          <p:cNvPr id="25" name="Kuva 24">
            <a:extLst>
              <a:ext uri="{FF2B5EF4-FFF2-40B4-BE49-F238E27FC236}">
                <a16:creationId xmlns:a16="http://schemas.microsoft.com/office/drawing/2014/main" id="{012A8704-B6A6-BBB1-877A-8A282F8265A9}"/>
              </a:ext>
            </a:extLst>
          </p:cNvPr>
          <p:cNvPicPr>
            <a:picLocks noChangeAspect="1"/>
          </p:cNvPicPr>
          <p:nvPr/>
        </p:nvPicPr>
        <p:blipFill>
          <a:blip r:embed="rId2">
            <a:extLst>
              <a:ext uri="{28A0092B-C50C-407E-A947-70E740481C1C}">
                <a14:useLocalDpi xmlns:a14="http://schemas.microsoft.com/office/drawing/2010/main" val="0"/>
              </a:ext>
            </a:extLst>
          </a:blip>
          <a:srcRect l="4774" t="4721" r="48602" b="62127"/>
          <a:stretch>
            <a:fillRect/>
          </a:stretch>
        </p:blipFill>
        <p:spPr>
          <a:xfrm>
            <a:off x="10145952" y="732126"/>
            <a:ext cx="1903942" cy="1353793"/>
          </a:xfrm>
          <a:prstGeom prst="rect">
            <a:avLst/>
          </a:prstGeom>
        </p:spPr>
      </p:pic>
    </p:spTree>
    <p:extLst>
      <p:ext uri="{BB962C8B-B14F-4D97-AF65-F5344CB8AC3E}">
        <p14:creationId xmlns:p14="http://schemas.microsoft.com/office/powerpoint/2010/main" val="3693004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7EE42-87E0-11E5-AB65-CB729F12B573}"/>
            </a:ext>
          </a:extLst>
        </p:cNvPr>
        <p:cNvGrpSpPr/>
        <p:nvPr/>
      </p:nvGrpSpPr>
      <p:grpSpPr>
        <a:xfrm>
          <a:off x="0" y="0"/>
          <a:ext cx="0" cy="0"/>
          <a:chOff x="0" y="0"/>
          <a:chExt cx="0" cy="0"/>
        </a:xfrm>
      </p:grpSpPr>
      <p:sp>
        <p:nvSpPr>
          <p:cNvPr id="5" name="Otsikko 2">
            <a:extLst>
              <a:ext uri="{FF2B5EF4-FFF2-40B4-BE49-F238E27FC236}">
                <a16:creationId xmlns:a16="http://schemas.microsoft.com/office/drawing/2014/main" id="{B2C18F00-F4D2-D436-A3A6-1B5048828897}"/>
              </a:ext>
            </a:extLst>
          </p:cNvPr>
          <p:cNvSpPr>
            <a:spLocks noGrp="1"/>
          </p:cNvSpPr>
          <p:nvPr>
            <p:ph type="title"/>
          </p:nvPr>
        </p:nvSpPr>
        <p:spPr>
          <a:xfrm>
            <a:off x="343217" y="568801"/>
            <a:ext cx="11011693" cy="1429180"/>
          </a:xfrm>
        </p:spPr>
        <p:txBody>
          <a:bodyPr/>
          <a:lstStyle/>
          <a:p>
            <a:r>
              <a:rPr lang="fi-FI" sz="3200" dirty="0"/>
              <a:t>Turvallisuus</a:t>
            </a:r>
          </a:p>
        </p:txBody>
      </p:sp>
      <p:pic>
        <p:nvPicPr>
          <p:cNvPr id="2" name="Kuva 1">
            <a:extLst>
              <a:ext uri="{FF2B5EF4-FFF2-40B4-BE49-F238E27FC236}">
                <a16:creationId xmlns:a16="http://schemas.microsoft.com/office/drawing/2014/main" id="{87A0CCD1-86C4-4AC8-D3A4-F17CAEB80BF2}"/>
              </a:ext>
            </a:extLst>
          </p:cNvPr>
          <p:cNvPicPr>
            <a:picLocks noChangeAspect="1"/>
          </p:cNvPicPr>
          <p:nvPr/>
        </p:nvPicPr>
        <p:blipFill>
          <a:blip r:embed="rId2"/>
          <a:srcRect l="6647" t="8442" r="9610" b="18862"/>
          <a:stretch>
            <a:fillRect/>
          </a:stretch>
        </p:blipFill>
        <p:spPr>
          <a:xfrm>
            <a:off x="6883039" y="1283391"/>
            <a:ext cx="4945424" cy="2862039"/>
          </a:xfrm>
          <a:prstGeom prst="rect">
            <a:avLst/>
          </a:prstGeom>
        </p:spPr>
      </p:pic>
      <p:sp>
        <p:nvSpPr>
          <p:cNvPr id="6" name="Sisällön paikkamerkki 5">
            <a:extLst>
              <a:ext uri="{FF2B5EF4-FFF2-40B4-BE49-F238E27FC236}">
                <a16:creationId xmlns:a16="http://schemas.microsoft.com/office/drawing/2014/main" id="{EFBC6116-4FDD-7179-F050-F912B1606231}"/>
              </a:ext>
            </a:extLst>
          </p:cNvPr>
          <p:cNvSpPr>
            <a:spLocks noGrp="1"/>
          </p:cNvSpPr>
          <p:nvPr>
            <p:ph idx="1"/>
          </p:nvPr>
        </p:nvSpPr>
        <p:spPr>
          <a:xfrm>
            <a:off x="515937" y="1445497"/>
            <a:ext cx="6367102" cy="3967006"/>
          </a:xfrm>
        </p:spPr>
        <p:txBody>
          <a:bodyPr/>
          <a:lstStyle/>
          <a:p>
            <a:pPr marL="0" indent="0">
              <a:lnSpc>
                <a:spcPct val="150000"/>
              </a:lnSpc>
              <a:buNone/>
            </a:pPr>
            <a:r>
              <a:rPr lang="fi-FI" sz="1200" dirty="0"/>
              <a:t>Karhulassa aikuiset pitävät huolta siitä, että kaikilla on turvallista olla. </a:t>
            </a:r>
          </a:p>
          <a:p>
            <a:pPr>
              <a:lnSpc>
                <a:spcPct val="150000"/>
              </a:lnSpc>
            </a:pPr>
            <a:r>
              <a:rPr lang="fi-FI" sz="1200" dirty="0"/>
              <a:t>Jokaisen lapsen ja aikuisen velvollisuus on käyttäytyä itseä ja toisia kohtaan kunnioittavasti. Sinulla on oikeus koskemattomuuteen. </a:t>
            </a:r>
          </a:p>
          <a:p>
            <a:pPr>
              <a:lnSpc>
                <a:spcPct val="150000"/>
              </a:lnSpc>
            </a:pPr>
            <a:r>
              <a:rPr lang="fi-FI" sz="1200" dirty="0"/>
              <a:t>Minkäänlainen ruma kielenkäyttö ei ole sallittua. Aikuiset puuttuvat aina rumaan kielenkäyttöön. </a:t>
            </a:r>
          </a:p>
          <a:p>
            <a:pPr>
              <a:lnSpc>
                <a:spcPct val="150000"/>
              </a:lnSpc>
            </a:pPr>
            <a:r>
              <a:rPr lang="fi-FI" sz="1200" dirty="0"/>
              <a:t>Väkivaltainen käyttäytyminen ei ole sallittua. Ainoastaan aikuiset hoitavat väkivaltatilanteet. Tarvittaessa aikuiset voivat pitää kiinni väkivaltaisesti käyttäytyvää lasta tai lapsi voidaan eristää muista. Tällä huolehditaan kaikkien lasten turvallisuudesta. </a:t>
            </a:r>
          </a:p>
          <a:p>
            <a:pPr lvl="1">
              <a:lnSpc>
                <a:spcPct val="150000"/>
              </a:lnSpc>
            </a:pPr>
            <a:r>
              <a:rPr lang="fi-FI" sz="1200" dirty="0"/>
              <a:t>Kiinnipito sekä eristäminen ovat lastensuojelulain mukaisia rajoitustoimenpiteitä. Väkivaltatilanteet käsitellään aina lapsen kanssa puhumalla.</a:t>
            </a:r>
          </a:p>
        </p:txBody>
      </p:sp>
    </p:spTree>
    <p:extLst>
      <p:ext uri="{BB962C8B-B14F-4D97-AF65-F5344CB8AC3E}">
        <p14:creationId xmlns:p14="http://schemas.microsoft.com/office/powerpoint/2010/main" val="3321910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51F2F-7B19-943F-6F7E-C7A04D35CBB8}"/>
            </a:ext>
          </a:extLst>
        </p:cNvPr>
        <p:cNvGrpSpPr/>
        <p:nvPr/>
      </p:nvGrpSpPr>
      <p:grpSpPr>
        <a:xfrm>
          <a:off x="0" y="0"/>
          <a:ext cx="0" cy="0"/>
          <a:chOff x="0" y="0"/>
          <a:chExt cx="0" cy="0"/>
        </a:xfrm>
      </p:grpSpPr>
      <p:sp>
        <p:nvSpPr>
          <p:cNvPr id="6" name="Sisällön paikkamerkki 5">
            <a:extLst>
              <a:ext uri="{FF2B5EF4-FFF2-40B4-BE49-F238E27FC236}">
                <a16:creationId xmlns:a16="http://schemas.microsoft.com/office/drawing/2014/main" id="{BFBA3EB6-6688-9DB2-052A-9CF1F818EE31}"/>
              </a:ext>
            </a:extLst>
          </p:cNvPr>
          <p:cNvSpPr>
            <a:spLocks noGrp="1"/>
          </p:cNvSpPr>
          <p:nvPr>
            <p:ph idx="1"/>
          </p:nvPr>
        </p:nvSpPr>
        <p:spPr>
          <a:xfrm>
            <a:off x="515937" y="1283391"/>
            <a:ext cx="6367102" cy="3967006"/>
          </a:xfrm>
        </p:spPr>
        <p:txBody>
          <a:bodyPr vert="horz" lIns="91440" tIns="45720" rIns="91440" bIns="45720" rtlCol="0" anchor="t">
            <a:noAutofit/>
          </a:bodyPr>
          <a:lstStyle/>
          <a:p>
            <a:pPr marL="0" indent="0">
              <a:buNone/>
            </a:pPr>
            <a:r>
              <a:rPr lang="fi-FI" sz="1400" b="1" dirty="0"/>
              <a:t>Kiusaamisen ennaltaehkäisy ja siihen puuttuminen Karhulassa</a:t>
            </a:r>
          </a:p>
          <a:p>
            <a:pPr>
              <a:lnSpc>
                <a:spcPct val="150000"/>
              </a:lnSpc>
            </a:pPr>
            <a:r>
              <a:rPr lang="fi-FI" sz="1200" dirty="0">
                <a:latin typeface="Arial"/>
                <a:cs typeface="Arial"/>
              </a:rPr>
              <a:t>Karhulassa ei kiusata. Meillä on selkeät toimintamallit kiusaamisen ennaltaehkäisyyn ja siihen puuttumiseen. </a:t>
            </a:r>
          </a:p>
          <a:p>
            <a:pPr>
              <a:lnSpc>
                <a:spcPct val="150000"/>
              </a:lnSpc>
            </a:pPr>
            <a:r>
              <a:rPr lang="fi-FI" sz="1200" dirty="0">
                <a:latin typeface="Arial"/>
                <a:cs typeface="Arial"/>
              </a:rPr>
              <a:t>Yhteisöllisyyden lisääminen ja hyvän hengen luominen on aikuisten vastuulla oleva asia. Aikuiset vastaavat ensisijaisesti kiusaamisen vastaisesta asenteesta Karhulassa.</a:t>
            </a:r>
          </a:p>
          <a:p>
            <a:pPr>
              <a:lnSpc>
                <a:spcPct val="150000"/>
              </a:lnSpc>
            </a:pPr>
            <a:r>
              <a:rPr lang="fi-FI" sz="1200" dirty="0"/>
              <a:t>Aikuiset keskustelevat lasten kanssa kiusaamisesta lasten palavereissa sekä tarvittaessa yksittäin, ja sopivat pelisäännöistä kiusaamistilanteita varten. </a:t>
            </a:r>
          </a:p>
          <a:p>
            <a:pPr>
              <a:lnSpc>
                <a:spcPct val="150000"/>
              </a:lnSpc>
            </a:pPr>
            <a:r>
              <a:rPr lang="fi-FI" sz="1200" dirty="0"/>
              <a:t>Aikuiset puuttuvat jokaiseen kiusaamistapaukseen, ja heillä on katkeamaton valvontavastuu lapsista. </a:t>
            </a:r>
          </a:p>
          <a:p>
            <a:pPr>
              <a:lnSpc>
                <a:spcPct val="150000"/>
              </a:lnSpc>
            </a:pPr>
            <a:r>
              <a:rPr lang="fi-FI" sz="1200" dirty="0"/>
              <a:t>Kerro aina aikuiselle, jos sinua kiusataan tai huomaat jotain toista kiusattavan. </a:t>
            </a:r>
          </a:p>
          <a:p>
            <a:pPr>
              <a:lnSpc>
                <a:spcPct val="150000"/>
              </a:lnSpc>
            </a:pPr>
            <a:r>
              <a:rPr lang="fi-FI" sz="1200" b="1" dirty="0"/>
              <a:t>Sinulla on oikeus olla turvassa kiusaamiselta. </a:t>
            </a:r>
          </a:p>
        </p:txBody>
      </p:sp>
      <p:pic>
        <p:nvPicPr>
          <p:cNvPr id="8" name="Kuva 7">
            <a:extLst>
              <a:ext uri="{FF2B5EF4-FFF2-40B4-BE49-F238E27FC236}">
                <a16:creationId xmlns:a16="http://schemas.microsoft.com/office/drawing/2014/main" id="{656CC911-32C5-5E33-A36A-E1B103E30C34}"/>
              </a:ext>
            </a:extLst>
          </p:cNvPr>
          <p:cNvPicPr>
            <a:picLocks noChangeAspect="1"/>
          </p:cNvPicPr>
          <p:nvPr/>
        </p:nvPicPr>
        <p:blipFill>
          <a:blip r:embed="rId2"/>
          <a:stretch>
            <a:fillRect/>
          </a:stretch>
        </p:blipFill>
        <p:spPr>
          <a:xfrm>
            <a:off x="7295143" y="129163"/>
            <a:ext cx="4630003" cy="6599674"/>
          </a:xfrm>
          <a:prstGeom prst="rect">
            <a:avLst/>
          </a:prstGeom>
        </p:spPr>
      </p:pic>
      <p:sp>
        <p:nvSpPr>
          <p:cNvPr id="4" name="Otsikko 2">
            <a:extLst>
              <a:ext uri="{FF2B5EF4-FFF2-40B4-BE49-F238E27FC236}">
                <a16:creationId xmlns:a16="http://schemas.microsoft.com/office/drawing/2014/main" id="{8AD9B9B4-C702-2569-9A78-07A25996BD39}"/>
              </a:ext>
            </a:extLst>
          </p:cNvPr>
          <p:cNvSpPr>
            <a:spLocks noGrp="1"/>
          </p:cNvSpPr>
          <p:nvPr>
            <p:ph type="title"/>
          </p:nvPr>
        </p:nvSpPr>
        <p:spPr>
          <a:xfrm>
            <a:off x="439470" y="376295"/>
            <a:ext cx="11011693" cy="1429180"/>
          </a:xfrm>
        </p:spPr>
        <p:txBody>
          <a:bodyPr/>
          <a:lstStyle/>
          <a:p>
            <a:r>
              <a:rPr lang="fi-FI" sz="3200" dirty="0"/>
              <a:t>Turvallisuus</a:t>
            </a:r>
          </a:p>
        </p:txBody>
      </p:sp>
    </p:spTree>
    <p:extLst>
      <p:ext uri="{BB962C8B-B14F-4D97-AF65-F5344CB8AC3E}">
        <p14:creationId xmlns:p14="http://schemas.microsoft.com/office/powerpoint/2010/main" val="18333219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97B4F-28AF-DF94-3086-EF6735E2515D}"/>
            </a:ext>
          </a:extLst>
        </p:cNvPr>
        <p:cNvGrpSpPr/>
        <p:nvPr/>
      </p:nvGrpSpPr>
      <p:grpSpPr>
        <a:xfrm>
          <a:off x="0" y="0"/>
          <a:ext cx="0" cy="0"/>
          <a:chOff x="0" y="0"/>
          <a:chExt cx="0" cy="0"/>
        </a:xfrm>
      </p:grpSpPr>
      <p:sp>
        <p:nvSpPr>
          <p:cNvPr id="5" name="Otsikko 2">
            <a:extLst>
              <a:ext uri="{FF2B5EF4-FFF2-40B4-BE49-F238E27FC236}">
                <a16:creationId xmlns:a16="http://schemas.microsoft.com/office/drawing/2014/main" id="{92C04875-4F5C-5561-3890-37BF5419A177}"/>
              </a:ext>
            </a:extLst>
          </p:cNvPr>
          <p:cNvSpPr>
            <a:spLocks noGrp="1"/>
          </p:cNvSpPr>
          <p:nvPr>
            <p:ph type="title"/>
          </p:nvPr>
        </p:nvSpPr>
        <p:spPr>
          <a:xfrm>
            <a:off x="439470" y="376295"/>
            <a:ext cx="11011693" cy="1429180"/>
          </a:xfrm>
        </p:spPr>
        <p:txBody>
          <a:bodyPr/>
          <a:lstStyle/>
          <a:p>
            <a:r>
              <a:rPr lang="fi-FI" sz="3200" dirty="0"/>
              <a:t>Turvallisuus</a:t>
            </a:r>
          </a:p>
        </p:txBody>
      </p:sp>
      <p:sp>
        <p:nvSpPr>
          <p:cNvPr id="4" name="Sisällön paikkamerkki 3">
            <a:extLst>
              <a:ext uri="{FF2B5EF4-FFF2-40B4-BE49-F238E27FC236}">
                <a16:creationId xmlns:a16="http://schemas.microsoft.com/office/drawing/2014/main" id="{F4FE3774-F56E-7601-4E0A-E828725A9F0C}"/>
              </a:ext>
            </a:extLst>
          </p:cNvPr>
          <p:cNvSpPr>
            <a:spLocks noGrp="1"/>
          </p:cNvSpPr>
          <p:nvPr>
            <p:ph idx="1"/>
          </p:nvPr>
        </p:nvSpPr>
        <p:spPr>
          <a:xfrm>
            <a:off x="363537" y="1293551"/>
            <a:ext cx="6761163" cy="4689403"/>
          </a:xfrm>
        </p:spPr>
        <p:txBody>
          <a:bodyPr vert="horz" lIns="91440" tIns="45720" rIns="91440" bIns="45720" rtlCol="0" anchor="t">
            <a:noAutofit/>
          </a:bodyPr>
          <a:lstStyle/>
          <a:p>
            <a:pPr marL="285750" indent="-285750"/>
            <a:r>
              <a:rPr lang="fi-FI" sz="1300" dirty="0">
                <a:ea typeface="+mn-lt"/>
              </a:rPr>
              <a:t>Mikä lasten mielestä lisää turvallisuuden tunnetta? Miten silloin toimitaan?</a:t>
            </a:r>
          </a:p>
          <a:p>
            <a:pPr marL="742950" lvl="1" indent="-285750"/>
            <a:r>
              <a:rPr lang="fi-FI" sz="1300" dirty="0">
                <a:latin typeface="Segoe Print"/>
                <a:ea typeface="+mn-lt"/>
                <a:cs typeface="MV Boli"/>
              </a:rPr>
              <a:t>"Ohjaajat pitää puolta, osaan turvata itseäni."</a:t>
            </a:r>
          </a:p>
          <a:p>
            <a:pPr marL="742950" lvl="1" indent="-285750"/>
            <a:r>
              <a:rPr lang="fi-FI" sz="1300" dirty="0">
                <a:latin typeface="Segoe Print"/>
                <a:ea typeface="+mn-lt"/>
                <a:cs typeface="MV Boli"/>
              </a:rPr>
              <a:t>"Puhelin"</a:t>
            </a:r>
          </a:p>
          <a:p>
            <a:pPr marL="742950" lvl="1" indent="-285750"/>
            <a:r>
              <a:rPr lang="fi-FI" sz="1300" dirty="0">
                <a:latin typeface="Segoe Print"/>
                <a:ea typeface="+mn-lt"/>
                <a:cs typeface="MV Boli"/>
              </a:rPr>
              <a:t>"Lapset saisivat tietää milloin oma-ohjaajat ovat töissä."</a:t>
            </a:r>
          </a:p>
          <a:p>
            <a:pPr marL="742950" lvl="1" indent="-285750"/>
            <a:r>
              <a:rPr lang="fi-FI" sz="1300" dirty="0">
                <a:latin typeface="Segoe Print"/>
                <a:ea typeface="+mn-lt"/>
                <a:cs typeface="MV Boli"/>
              </a:rPr>
              <a:t>"Siitä tulee turvallinen olo, että huoneen saa lukkoon."</a:t>
            </a:r>
          </a:p>
          <a:p>
            <a:pPr marL="742950" lvl="1" indent="-285750"/>
            <a:r>
              <a:rPr lang="fi-FI" sz="1300" dirty="0">
                <a:latin typeface="Segoe Print"/>
                <a:ea typeface="+mn-lt"/>
                <a:cs typeface="MV Boli"/>
              </a:rPr>
              <a:t>"Yököt turvana ja kun tietää, että ketä on töissä."</a:t>
            </a:r>
          </a:p>
          <a:p>
            <a:pPr marL="457200" lvl="1" indent="0">
              <a:buNone/>
            </a:pPr>
            <a:endParaRPr lang="fi-FI" sz="1300" dirty="0">
              <a:latin typeface="Segoe Print"/>
              <a:ea typeface="+mn-lt"/>
              <a:cs typeface="MV Boli"/>
            </a:endParaRPr>
          </a:p>
          <a:p>
            <a:pPr marL="285750" indent="-285750"/>
            <a:r>
              <a:rPr lang="fi-FI" sz="1300" dirty="0">
                <a:ea typeface="+mn-lt"/>
              </a:rPr>
              <a:t>Miten toimitaan, jos jotain lasta joudutaan rajoittamaan tai yksikössä on väkivallan uhka?</a:t>
            </a:r>
          </a:p>
          <a:p>
            <a:pPr marL="742950" lvl="1" indent="-285750"/>
            <a:r>
              <a:rPr lang="fi-FI" sz="1300" dirty="0">
                <a:latin typeface="Segoe Print"/>
                <a:ea typeface="+mn-lt"/>
                <a:cs typeface="MV Boli"/>
              </a:rPr>
              <a:t>"Mennään omaan huoneeseen tai ulos."</a:t>
            </a:r>
          </a:p>
          <a:p>
            <a:pPr marL="742950" lvl="1" indent="-285750"/>
            <a:r>
              <a:rPr lang="fi-FI" sz="1300" dirty="0">
                <a:latin typeface="Segoe Print"/>
                <a:ea typeface="+mn-lt"/>
                <a:cs typeface="MV Boli"/>
              </a:rPr>
              <a:t>"Ei ollut pelkoa, että toinen lapsi toimii toista lasta kohtaan aggressiivisesti."</a:t>
            </a:r>
          </a:p>
          <a:p>
            <a:pPr marL="742950" lvl="1" indent="-285750"/>
            <a:r>
              <a:rPr lang="fi-FI" sz="1300" dirty="0">
                <a:latin typeface="Segoe Print"/>
                <a:ea typeface="+mn-lt"/>
                <a:cs typeface="MV Boli"/>
              </a:rPr>
              <a:t>"Kiinnipito rajoitus kuulostaa ahdistavalta toimenpiteeltä ja yritän kaikin tavoin välttää sen itse.</a:t>
            </a:r>
          </a:p>
          <a:p>
            <a:pPr marL="742950" lvl="1" indent="-285750"/>
            <a:r>
              <a:rPr lang="fi-FI" sz="1300" dirty="0">
                <a:latin typeface="Segoe Print"/>
                <a:ea typeface="+mn-lt"/>
                <a:cs typeface="MV Boli"/>
              </a:rPr>
              <a:t>"Ei saa käydä ohjaajien päälle tai toisten lasten päälle."</a:t>
            </a:r>
          </a:p>
          <a:p>
            <a:pPr marL="0" indent="0">
              <a:buNone/>
            </a:pPr>
            <a:endParaRPr lang="fi-FI" sz="1300" dirty="0">
              <a:solidFill>
                <a:srgbClr val="000000"/>
              </a:solidFill>
              <a:ea typeface="+mn-lt"/>
            </a:endParaRPr>
          </a:p>
          <a:p>
            <a:endParaRPr lang="fi-FI" sz="1300" dirty="0">
              <a:solidFill>
                <a:srgbClr val="000000"/>
              </a:solidFill>
              <a:ea typeface="+mn-lt"/>
            </a:endParaRPr>
          </a:p>
          <a:p>
            <a:endParaRPr lang="fi-FI" sz="1300" dirty="0">
              <a:solidFill>
                <a:srgbClr val="000000"/>
              </a:solidFill>
              <a:ea typeface="+mn-lt"/>
            </a:endParaRPr>
          </a:p>
          <a:p>
            <a:pPr marL="285750" indent="-285750"/>
            <a:endParaRPr lang="fi-FI" sz="1300" b="1" dirty="0">
              <a:solidFill>
                <a:srgbClr val="C00000"/>
              </a:solidFill>
              <a:ea typeface="+mn-lt"/>
            </a:endParaRPr>
          </a:p>
          <a:p>
            <a:pPr marL="285750" indent="-285750"/>
            <a:endParaRPr lang="fi-FI" sz="1300" dirty="0">
              <a:solidFill>
                <a:srgbClr val="C00000"/>
              </a:solidFill>
              <a:ea typeface="+mn-lt"/>
            </a:endParaRPr>
          </a:p>
          <a:p>
            <a:pPr marL="285750" indent="-285750"/>
            <a:endParaRPr lang="fi-FI" sz="1300" dirty="0">
              <a:solidFill>
                <a:srgbClr val="000000"/>
              </a:solidFill>
              <a:ea typeface="+mn-lt"/>
            </a:endParaRPr>
          </a:p>
        </p:txBody>
      </p:sp>
      <p:pic>
        <p:nvPicPr>
          <p:cNvPr id="6" name="Kuva 5">
            <a:extLst>
              <a:ext uri="{FF2B5EF4-FFF2-40B4-BE49-F238E27FC236}">
                <a16:creationId xmlns:a16="http://schemas.microsoft.com/office/drawing/2014/main" id="{E73A463C-081F-07A9-D488-9B400A62B4FE}"/>
              </a:ext>
            </a:extLst>
          </p:cNvPr>
          <p:cNvPicPr>
            <a:picLocks noChangeAspect="1"/>
          </p:cNvPicPr>
          <p:nvPr/>
        </p:nvPicPr>
        <p:blipFill>
          <a:blip r:embed="rId2">
            <a:extLst>
              <a:ext uri="{28A0092B-C50C-407E-A947-70E740481C1C}">
                <a14:useLocalDpi xmlns:a14="http://schemas.microsoft.com/office/drawing/2010/main" val="0"/>
              </a:ext>
            </a:extLst>
          </a:blip>
          <a:srcRect l="50000" t="18863" r="12042" b="36306"/>
          <a:stretch>
            <a:fillRect/>
          </a:stretch>
        </p:blipFill>
        <p:spPr>
          <a:xfrm>
            <a:off x="9407610" y="3638252"/>
            <a:ext cx="2603157" cy="3074563"/>
          </a:xfrm>
          <a:prstGeom prst="rect">
            <a:avLst/>
          </a:prstGeom>
        </p:spPr>
      </p:pic>
      <p:pic>
        <p:nvPicPr>
          <p:cNvPr id="8" name="Kuva 7">
            <a:extLst>
              <a:ext uri="{FF2B5EF4-FFF2-40B4-BE49-F238E27FC236}">
                <a16:creationId xmlns:a16="http://schemas.microsoft.com/office/drawing/2014/main" id="{7BF62D6E-C809-C58C-9962-681DE3058F5E}"/>
              </a:ext>
            </a:extLst>
          </p:cNvPr>
          <p:cNvPicPr>
            <a:picLocks noChangeAspect="1"/>
          </p:cNvPicPr>
          <p:nvPr/>
        </p:nvPicPr>
        <p:blipFill>
          <a:blip r:embed="rId2">
            <a:extLst>
              <a:ext uri="{28A0092B-C50C-407E-A947-70E740481C1C}">
                <a14:useLocalDpi xmlns:a14="http://schemas.microsoft.com/office/drawing/2010/main" val="0"/>
              </a:ext>
            </a:extLst>
          </a:blip>
          <a:srcRect r="58529" b="52703"/>
          <a:stretch>
            <a:fillRect/>
          </a:stretch>
        </p:blipFill>
        <p:spPr>
          <a:xfrm>
            <a:off x="6985686" y="32228"/>
            <a:ext cx="2844114" cy="3243649"/>
          </a:xfrm>
          <a:prstGeom prst="rect">
            <a:avLst/>
          </a:prstGeom>
        </p:spPr>
      </p:pic>
    </p:spTree>
    <p:extLst>
      <p:ext uri="{BB962C8B-B14F-4D97-AF65-F5344CB8AC3E}">
        <p14:creationId xmlns:p14="http://schemas.microsoft.com/office/powerpoint/2010/main" val="1412708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127E7-6FE9-6A24-92E4-BDA3660B70D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E2E162C-0CB9-293C-8972-F171BC6A0825}"/>
              </a:ext>
            </a:extLst>
          </p:cNvPr>
          <p:cNvSpPr>
            <a:spLocks noGrp="1"/>
          </p:cNvSpPr>
          <p:nvPr>
            <p:ph idx="1"/>
          </p:nvPr>
        </p:nvSpPr>
        <p:spPr/>
        <p:txBody>
          <a:bodyPr vert="horz" lIns="91440" tIns="45720" rIns="91440" bIns="45720" rtlCol="0" anchor="t">
            <a:noAutofit/>
          </a:bodyPr>
          <a:lstStyle/>
          <a:p>
            <a:pPr marL="285750" indent="-285750"/>
            <a:r>
              <a:rPr lang="fi-FI" sz="1300" dirty="0">
                <a:latin typeface="Arial"/>
                <a:cs typeface="Arial"/>
              </a:rPr>
              <a:t>Karhulassa on nollatoleranssi kiusaamisen, loukkaavan kielenkäytön ja väkivallan suhteen.</a:t>
            </a:r>
            <a:endParaRPr lang="en-US" sz="1300" dirty="0">
              <a:latin typeface="Arial"/>
              <a:cs typeface="Arial"/>
            </a:endParaRPr>
          </a:p>
          <a:p>
            <a:pPr marL="742950" lvl="1" indent="-285750"/>
            <a:r>
              <a:rPr lang="fi-FI" sz="1300" dirty="0">
                <a:latin typeface="Segoe Print"/>
                <a:cs typeface="Arial"/>
              </a:rPr>
              <a:t>"Koskee myös kaikkia aikuisia, ei puhuta huonosti muista ihmisistä."</a:t>
            </a:r>
          </a:p>
          <a:p>
            <a:pPr lvl="1"/>
            <a:endParaRPr lang="fi-FI" sz="1300" dirty="0"/>
          </a:p>
          <a:p>
            <a:r>
              <a:rPr lang="fi-FI" sz="1300" dirty="0">
                <a:latin typeface="Arial"/>
                <a:cs typeface="Arial"/>
              </a:rPr>
              <a:t>Mahdolliset väkivaltatilanteet pyritään ennakoimaan, jolloin voidaan turvata toisten lastenturvallisuus, kuten huonejärjestelyillä tai siirtämällä lapsia toisiin tiloihin.</a:t>
            </a:r>
            <a:endParaRPr lang="en-US" sz="1300">
              <a:latin typeface="Arial"/>
              <a:cs typeface="Arial"/>
            </a:endParaRPr>
          </a:p>
          <a:p>
            <a:pPr lvl="1"/>
            <a:r>
              <a:rPr lang="fi-FI" sz="1300" dirty="0">
                <a:latin typeface="Segoe Print"/>
                <a:cs typeface="Arial"/>
              </a:rPr>
              <a:t>"Haastavissa tilanteissa muut lapset ohjataan toiselle puolelle, se on ollut kiva mitä ohjaajat Karhulassa tekee."</a:t>
            </a:r>
          </a:p>
          <a:p>
            <a:pPr marL="685800"/>
            <a:endParaRPr lang="fi-FI" sz="1300" dirty="0"/>
          </a:p>
          <a:p>
            <a:r>
              <a:rPr lang="fi-FI" sz="1300" dirty="0">
                <a:latin typeface="Arial"/>
                <a:cs typeface="Arial"/>
              </a:rPr>
              <a:t>Lasten kanssa keskustellaan myös turvallisuuteen liittyvistä asioista. Lapset osallistuvat esimerkiksipoistumisharjoituksiin.</a:t>
            </a:r>
            <a:endParaRPr lang="en-US" sz="1300">
              <a:latin typeface="Arial"/>
              <a:cs typeface="Arial"/>
            </a:endParaRPr>
          </a:p>
          <a:p>
            <a:pPr lvl="1"/>
            <a:r>
              <a:rPr lang="fi-FI" sz="1300" dirty="0">
                <a:latin typeface="Segoe Print"/>
                <a:cs typeface="Arial"/>
              </a:rPr>
              <a:t>"Vähän liikaakin."</a:t>
            </a:r>
          </a:p>
          <a:p>
            <a:endParaRPr lang="en-US" dirty="0"/>
          </a:p>
        </p:txBody>
      </p:sp>
    </p:spTree>
    <p:extLst>
      <p:ext uri="{BB962C8B-B14F-4D97-AF65-F5344CB8AC3E}">
        <p14:creationId xmlns:p14="http://schemas.microsoft.com/office/powerpoint/2010/main" val="1807086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A4ABE18F-A641-74EF-2A95-9E008489CD9F}"/>
              </a:ext>
            </a:extLst>
          </p:cNvPr>
          <p:cNvSpPr>
            <a:spLocks noGrp="1"/>
          </p:cNvSpPr>
          <p:nvPr>
            <p:ph type="title"/>
          </p:nvPr>
        </p:nvSpPr>
        <p:spPr/>
        <p:txBody>
          <a:bodyPr/>
          <a:lstStyle/>
          <a:p>
            <a:r>
              <a:rPr lang="fi-FI" sz="3200" dirty="0">
                <a:latin typeface="Arial"/>
                <a:cs typeface="Arial"/>
              </a:rPr>
              <a:t>Vartija ja poliisi yksikössä</a:t>
            </a:r>
            <a:r>
              <a:rPr lang="fi-FI" sz="3200" dirty="0">
                <a:solidFill>
                  <a:srgbClr val="C00000"/>
                </a:solidFill>
                <a:latin typeface="Arial"/>
                <a:cs typeface="Arial"/>
              </a:rPr>
              <a:t> </a:t>
            </a:r>
          </a:p>
        </p:txBody>
      </p:sp>
      <p:sp>
        <p:nvSpPr>
          <p:cNvPr id="3" name="Sisällön paikkamerkki 2">
            <a:extLst>
              <a:ext uri="{FF2B5EF4-FFF2-40B4-BE49-F238E27FC236}">
                <a16:creationId xmlns:a16="http://schemas.microsoft.com/office/drawing/2014/main" id="{82EC052E-81B5-270F-4D33-50561604A671}"/>
              </a:ext>
            </a:extLst>
          </p:cNvPr>
          <p:cNvSpPr>
            <a:spLocks noGrp="1"/>
          </p:cNvSpPr>
          <p:nvPr>
            <p:ph idx="1"/>
          </p:nvPr>
        </p:nvSpPr>
        <p:spPr>
          <a:xfrm>
            <a:off x="515937" y="1277459"/>
            <a:ext cx="6684963" cy="3967006"/>
          </a:xfrm>
        </p:spPr>
        <p:txBody>
          <a:bodyPr vert="horz" lIns="91440" tIns="45720" rIns="91440" bIns="45720" rtlCol="0" anchor="t">
            <a:noAutofit/>
          </a:bodyPr>
          <a:lstStyle/>
          <a:p>
            <a:pPr>
              <a:lnSpc>
                <a:spcPct val="150000"/>
              </a:lnSpc>
            </a:pPr>
            <a:r>
              <a:rPr lang="fi-FI" sz="1200" dirty="0">
                <a:latin typeface="Arial"/>
                <a:cs typeface="Arial"/>
              </a:rPr>
              <a:t>Voimme</a:t>
            </a:r>
            <a:r>
              <a:rPr lang="fi-FI" sz="1200" dirty="0">
                <a:solidFill>
                  <a:srgbClr val="C00000"/>
                </a:solidFill>
                <a:latin typeface="Arial"/>
                <a:cs typeface="Arial"/>
              </a:rPr>
              <a:t> </a:t>
            </a:r>
            <a:r>
              <a:rPr lang="fi-FI" sz="1200" dirty="0">
                <a:latin typeface="Arial"/>
                <a:cs typeface="Arial"/>
              </a:rPr>
              <a:t>poikkeustilanteissa hälyttää Karhulaan vartijan ohjaajien arvioon perustuen.</a:t>
            </a:r>
          </a:p>
          <a:p>
            <a:pPr>
              <a:lnSpc>
                <a:spcPct val="150000"/>
              </a:lnSpc>
            </a:pPr>
            <a:r>
              <a:rPr lang="fi-FI" sz="1200" dirty="0"/>
              <a:t>Vartijan tehtävänä on turvata ohjaajiamme, he eivät osallistu hoitoosi tai rajoitustoimenpiteisiin.</a:t>
            </a:r>
          </a:p>
          <a:p>
            <a:pPr>
              <a:lnSpc>
                <a:spcPct val="150000"/>
              </a:lnSpc>
            </a:pPr>
            <a:r>
              <a:rPr lang="fi-FI" sz="1200" dirty="0">
                <a:latin typeface="Arial"/>
                <a:cs typeface="Arial"/>
              </a:rPr>
              <a:t>Vartijat tarkistavat yöaikaan, että Karhulan alueella on rauhallista.</a:t>
            </a:r>
          </a:p>
          <a:p>
            <a:pPr>
              <a:lnSpc>
                <a:spcPct val="150000"/>
              </a:lnSpc>
            </a:pPr>
            <a:r>
              <a:rPr lang="fi-FI" sz="1200" dirty="0"/>
              <a:t>Emme luovuta sinusta salassa pidettäviä tietoja vartijalle. </a:t>
            </a:r>
          </a:p>
          <a:p>
            <a:pPr>
              <a:lnSpc>
                <a:spcPct val="150000"/>
              </a:lnSpc>
            </a:pPr>
            <a:r>
              <a:rPr lang="fi-FI" sz="1200" dirty="0">
                <a:latin typeface="Arial"/>
                <a:cs typeface="Arial"/>
              </a:rPr>
              <a:t>Vartija ei saa kertoa Karhulassa näkemistään tai kuulemistaan asioista kenellekään ulkopuoliselle. </a:t>
            </a:r>
          </a:p>
          <a:p>
            <a:pPr>
              <a:lnSpc>
                <a:spcPct val="150000"/>
              </a:lnSpc>
            </a:pPr>
            <a:r>
              <a:rPr lang="fi-FI" sz="1200" dirty="0"/>
              <a:t>Poliisilta voimme pyytää tarvittaessa virka-apua.</a:t>
            </a:r>
          </a:p>
        </p:txBody>
      </p:sp>
      <p:pic>
        <p:nvPicPr>
          <p:cNvPr id="6" name="Kuva 5">
            <a:extLst>
              <a:ext uri="{FF2B5EF4-FFF2-40B4-BE49-F238E27FC236}">
                <a16:creationId xmlns:a16="http://schemas.microsoft.com/office/drawing/2014/main" id="{F300607F-629E-A765-F91C-F3B8825ED0CC}"/>
              </a:ext>
            </a:extLst>
          </p:cNvPr>
          <p:cNvPicPr>
            <a:picLocks noChangeAspect="1"/>
          </p:cNvPicPr>
          <p:nvPr/>
        </p:nvPicPr>
        <p:blipFill>
          <a:blip r:embed="rId2">
            <a:extLst>
              <a:ext uri="{28A0092B-C50C-407E-A947-70E740481C1C}">
                <a14:useLocalDpi xmlns:a14="http://schemas.microsoft.com/office/drawing/2010/main" val="0"/>
              </a:ext>
            </a:extLst>
          </a:blip>
          <a:srcRect l="49778" t="7221" r="9444" b="9778"/>
          <a:stretch>
            <a:fillRect/>
          </a:stretch>
        </p:blipFill>
        <p:spPr>
          <a:xfrm>
            <a:off x="8732415" y="1171204"/>
            <a:ext cx="1889865" cy="3846673"/>
          </a:xfrm>
          <a:prstGeom prst="rect">
            <a:avLst/>
          </a:prstGeom>
        </p:spPr>
      </p:pic>
    </p:spTree>
    <p:extLst>
      <p:ext uri="{BB962C8B-B14F-4D97-AF65-F5344CB8AC3E}">
        <p14:creationId xmlns:p14="http://schemas.microsoft.com/office/powerpoint/2010/main" val="13467520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446E0-A8D8-44F8-9837-CB40E40C6C03}"/>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40C53CF5-1CDD-6355-86DD-A97459BF4DD4}"/>
              </a:ext>
            </a:extLst>
          </p:cNvPr>
          <p:cNvSpPr>
            <a:spLocks noGrp="1"/>
          </p:cNvSpPr>
          <p:nvPr>
            <p:ph type="title"/>
          </p:nvPr>
        </p:nvSpPr>
        <p:spPr/>
        <p:txBody>
          <a:bodyPr/>
          <a:lstStyle/>
          <a:p>
            <a:r>
              <a:rPr lang="fi-FI" sz="3200" dirty="0">
                <a:solidFill>
                  <a:srgbClr val="C00000"/>
                </a:solidFill>
              </a:rPr>
              <a:t>Rajoitustoimenpiteet</a:t>
            </a:r>
            <a:r>
              <a:rPr lang="fi-FI" sz="3200" dirty="0"/>
              <a:t> ja niiden käyttö</a:t>
            </a:r>
            <a:endParaRPr lang="fi-FI" sz="3200" dirty="0">
              <a:solidFill>
                <a:srgbClr val="C00000"/>
              </a:solidFill>
            </a:endParaRPr>
          </a:p>
        </p:txBody>
      </p:sp>
      <p:sp>
        <p:nvSpPr>
          <p:cNvPr id="3" name="Sisällön paikkamerkki 2">
            <a:extLst>
              <a:ext uri="{FF2B5EF4-FFF2-40B4-BE49-F238E27FC236}">
                <a16:creationId xmlns:a16="http://schemas.microsoft.com/office/drawing/2014/main" id="{AEF89763-9277-EAF7-5A2D-3E4EC726E4CE}"/>
              </a:ext>
            </a:extLst>
          </p:cNvPr>
          <p:cNvSpPr>
            <a:spLocks noGrp="1"/>
          </p:cNvSpPr>
          <p:nvPr>
            <p:ph idx="1"/>
          </p:nvPr>
        </p:nvSpPr>
        <p:spPr>
          <a:xfrm>
            <a:off x="649513" y="1272801"/>
            <a:ext cx="9333070" cy="517099"/>
          </a:xfrm>
        </p:spPr>
        <p:txBody>
          <a:bodyPr/>
          <a:lstStyle/>
          <a:p>
            <a:pPr marL="0" indent="0">
              <a:buNone/>
            </a:pPr>
            <a:r>
              <a:rPr lang="fi-FI" sz="1800" dirty="0">
                <a:latin typeface="Arial"/>
                <a:cs typeface="Arial"/>
              </a:rPr>
              <a:t>Lastensuojelulain (LSL) 11 luvun mukaisia rajoitustoimenpiteitä ovat:</a:t>
            </a:r>
            <a:endParaRPr lang="fi-FI" sz="1400" i="1" u="sng" dirty="0"/>
          </a:p>
          <a:p>
            <a:pPr marL="0" indent="0">
              <a:buNone/>
            </a:pPr>
            <a:endParaRPr lang="fi-FI" sz="1600" i="1" dirty="0">
              <a:latin typeface="Arial"/>
              <a:cs typeface="Arial"/>
            </a:endParaRPr>
          </a:p>
          <a:p>
            <a:pPr marL="0" indent="0">
              <a:lnSpc>
                <a:spcPct val="150000"/>
              </a:lnSpc>
              <a:buNone/>
            </a:pPr>
            <a:endParaRPr lang="fi-FI" sz="1600" i="1" dirty="0">
              <a:latin typeface="Arial"/>
              <a:cs typeface="Arial"/>
            </a:endParaRPr>
          </a:p>
          <a:p>
            <a:pPr marL="0" indent="0">
              <a:lnSpc>
                <a:spcPct val="150000"/>
              </a:lnSpc>
              <a:buNone/>
            </a:pPr>
            <a:endParaRPr lang="fi-FI" sz="1600" i="1" dirty="0">
              <a:latin typeface="Arial"/>
              <a:cs typeface="Arial"/>
            </a:endParaRPr>
          </a:p>
          <a:p>
            <a:pPr marL="0" indent="0">
              <a:buNone/>
            </a:pPr>
            <a:endParaRPr lang="fi-FI" sz="1600" dirty="0"/>
          </a:p>
        </p:txBody>
      </p:sp>
      <p:sp>
        <p:nvSpPr>
          <p:cNvPr id="6" name="Suorakulmio: Pyöristetyt kulmat 5">
            <a:extLst>
              <a:ext uri="{FF2B5EF4-FFF2-40B4-BE49-F238E27FC236}">
                <a16:creationId xmlns:a16="http://schemas.microsoft.com/office/drawing/2014/main" id="{61321490-8E59-F1B9-6E57-9DF42072896D}"/>
              </a:ext>
            </a:extLst>
          </p:cNvPr>
          <p:cNvSpPr/>
          <p:nvPr/>
        </p:nvSpPr>
        <p:spPr>
          <a:xfrm>
            <a:off x="664372" y="1741666"/>
            <a:ext cx="4174329" cy="962128"/>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dirty="0">
                <a:solidFill>
                  <a:schemeClr val="tx1"/>
                </a:solidFill>
                <a:cs typeface="Arial"/>
              </a:rPr>
              <a:t>yhteydenpidon rajoittaminen</a:t>
            </a:r>
          </a:p>
        </p:txBody>
      </p:sp>
      <p:pic>
        <p:nvPicPr>
          <p:cNvPr id="5" name="Kuva 4">
            <a:extLst>
              <a:ext uri="{FF2B5EF4-FFF2-40B4-BE49-F238E27FC236}">
                <a16:creationId xmlns:a16="http://schemas.microsoft.com/office/drawing/2014/main" id="{6503CC84-5B05-E9FF-E4CC-0F2C4E889E07}"/>
              </a:ext>
            </a:extLst>
          </p:cNvPr>
          <p:cNvPicPr>
            <a:picLocks noChangeAspect="1"/>
          </p:cNvPicPr>
          <p:nvPr/>
        </p:nvPicPr>
        <p:blipFill>
          <a:blip r:embed="rId2">
            <a:extLst>
              <a:ext uri="{28A0092B-C50C-407E-A947-70E740481C1C}">
                <a14:useLocalDpi xmlns:a14="http://schemas.microsoft.com/office/drawing/2010/main" val="0"/>
              </a:ext>
            </a:extLst>
          </a:blip>
          <a:srcRect r="72029" b="73222"/>
          <a:stretch>
            <a:fillRect/>
          </a:stretch>
        </p:blipFill>
        <p:spPr>
          <a:xfrm>
            <a:off x="3952225" y="1863172"/>
            <a:ext cx="784860" cy="751376"/>
          </a:xfrm>
          <a:prstGeom prst="rect">
            <a:avLst/>
          </a:prstGeom>
        </p:spPr>
      </p:pic>
      <p:sp>
        <p:nvSpPr>
          <p:cNvPr id="17" name="Suorakulmio: Pyöristetyt kulmat 16">
            <a:extLst>
              <a:ext uri="{FF2B5EF4-FFF2-40B4-BE49-F238E27FC236}">
                <a16:creationId xmlns:a16="http://schemas.microsoft.com/office/drawing/2014/main" id="{4B9E2C7D-19F2-796B-6ACF-285CE7314AC5}"/>
              </a:ext>
            </a:extLst>
          </p:cNvPr>
          <p:cNvSpPr/>
          <p:nvPr/>
        </p:nvSpPr>
        <p:spPr>
          <a:xfrm>
            <a:off x="664372" y="3955156"/>
            <a:ext cx="3386582" cy="962128"/>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dirty="0">
                <a:solidFill>
                  <a:schemeClr val="tx1"/>
                </a:solidFill>
                <a:cs typeface="Arial"/>
              </a:rPr>
              <a:t>henkilöntarkastus ja henkilönkatsastus</a:t>
            </a:r>
          </a:p>
        </p:txBody>
      </p:sp>
      <p:sp>
        <p:nvSpPr>
          <p:cNvPr id="18" name="Suorakulmio: Pyöristetyt kulmat 17">
            <a:extLst>
              <a:ext uri="{FF2B5EF4-FFF2-40B4-BE49-F238E27FC236}">
                <a16:creationId xmlns:a16="http://schemas.microsoft.com/office/drawing/2014/main" id="{7A7FD5CE-5AEF-EE56-2D7E-9E2FAA51DF5C}"/>
              </a:ext>
            </a:extLst>
          </p:cNvPr>
          <p:cNvSpPr/>
          <p:nvPr/>
        </p:nvSpPr>
        <p:spPr>
          <a:xfrm>
            <a:off x="649513" y="5090661"/>
            <a:ext cx="3958219" cy="962128"/>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dirty="0">
                <a:solidFill>
                  <a:schemeClr val="tx1"/>
                </a:solidFill>
                <a:cs typeface="Arial"/>
              </a:rPr>
              <a:t>Omaisuuden ja lähetysten tarkastaminen </a:t>
            </a:r>
          </a:p>
        </p:txBody>
      </p:sp>
      <p:sp>
        <p:nvSpPr>
          <p:cNvPr id="19" name="Suorakulmio: Pyöristetyt kulmat 18">
            <a:extLst>
              <a:ext uri="{FF2B5EF4-FFF2-40B4-BE49-F238E27FC236}">
                <a16:creationId xmlns:a16="http://schemas.microsoft.com/office/drawing/2014/main" id="{2FDE747F-30C2-3EEF-2C50-819B3F6013E3}"/>
              </a:ext>
            </a:extLst>
          </p:cNvPr>
          <p:cNvSpPr/>
          <p:nvPr/>
        </p:nvSpPr>
        <p:spPr>
          <a:xfrm>
            <a:off x="4748403" y="5090661"/>
            <a:ext cx="4174329" cy="962128"/>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dirty="0">
                <a:solidFill>
                  <a:schemeClr val="tx1"/>
                </a:solidFill>
                <a:cs typeface="Arial"/>
              </a:rPr>
              <a:t>lähetysten luovuttamatta jättäminen</a:t>
            </a:r>
          </a:p>
        </p:txBody>
      </p:sp>
      <p:sp>
        <p:nvSpPr>
          <p:cNvPr id="20" name="Suorakulmio: Pyöristetyt kulmat 19">
            <a:extLst>
              <a:ext uri="{FF2B5EF4-FFF2-40B4-BE49-F238E27FC236}">
                <a16:creationId xmlns:a16="http://schemas.microsoft.com/office/drawing/2014/main" id="{7EACEB16-2FEE-AB57-2556-DA7CC0390246}"/>
              </a:ext>
            </a:extLst>
          </p:cNvPr>
          <p:cNvSpPr/>
          <p:nvPr/>
        </p:nvSpPr>
        <p:spPr>
          <a:xfrm>
            <a:off x="6216649" y="2842467"/>
            <a:ext cx="2668164" cy="962128"/>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dirty="0">
                <a:solidFill>
                  <a:schemeClr val="tx1"/>
                </a:solidFill>
                <a:cs typeface="Arial"/>
              </a:rPr>
              <a:t>kiinnipitäminen</a:t>
            </a:r>
          </a:p>
        </p:txBody>
      </p:sp>
      <p:sp>
        <p:nvSpPr>
          <p:cNvPr id="21" name="Suorakulmio: Pyöristetyt kulmat 20">
            <a:extLst>
              <a:ext uri="{FF2B5EF4-FFF2-40B4-BE49-F238E27FC236}">
                <a16:creationId xmlns:a16="http://schemas.microsoft.com/office/drawing/2014/main" id="{192E10EB-BC6B-483E-24D0-22AE258F9904}"/>
              </a:ext>
            </a:extLst>
          </p:cNvPr>
          <p:cNvSpPr/>
          <p:nvPr/>
        </p:nvSpPr>
        <p:spPr>
          <a:xfrm>
            <a:off x="4988938" y="1741666"/>
            <a:ext cx="4558597" cy="962128"/>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dirty="0">
                <a:solidFill>
                  <a:schemeClr val="tx1"/>
                </a:solidFill>
                <a:cs typeface="Arial"/>
              </a:rPr>
              <a:t>liikkumisvapauden rajoittaminen</a:t>
            </a:r>
          </a:p>
        </p:txBody>
      </p:sp>
      <p:sp>
        <p:nvSpPr>
          <p:cNvPr id="23" name="Suorakulmio: Pyöristetyt kulmat 22">
            <a:extLst>
              <a:ext uri="{FF2B5EF4-FFF2-40B4-BE49-F238E27FC236}">
                <a16:creationId xmlns:a16="http://schemas.microsoft.com/office/drawing/2014/main" id="{E57DA92A-3A9C-5EF4-2017-DA1992572EF8}"/>
              </a:ext>
            </a:extLst>
          </p:cNvPr>
          <p:cNvSpPr/>
          <p:nvPr/>
        </p:nvSpPr>
        <p:spPr>
          <a:xfrm>
            <a:off x="4201546" y="3983887"/>
            <a:ext cx="4619527" cy="962128"/>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dirty="0">
                <a:solidFill>
                  <a:schemeClr val="tx1"/>
                </a:solidFill>
                <a:cs typeface="Arial"/>
              </a:rPr>
              <a:t>luvatta laitoksesta poistuneen </a:t>
            </a:r>
          </a:p>
          <a:p>
            <a:r>
              <a:rPr lang="fi-FI" b="1" dirty="0">
                <a:solidFill>
                  <a:schemeClr val="tx1"/>
                </a:solidFill>
                <a:cs typeface="Arial"/>
              </a:rPr>
              <a:t>lapsen etsintä ja palauttaminen </a:t>
            </a:r>
          </a:p>
        </p:txBody>
      </p:sp>
      <p:sp>
        <p:nvSpPr>
          <p:cNvPr id="24" name="Suorakulmio: Pyöristetyt kulmat 23">
            <a:extLst>
              <a:ext uri="{FF2B5EF4-FFF2-40B4-BE49-F238E27FC236}">
                <a16:creationId xmlns:a16="http://schemas.microsoft.com/office/drawing/2014/main" id="{B878A374-E002-E5EF-C638-8BF572418F0D}"/>
              </a:ext>
            </a:extLst>
          </p:cNvPr>
          <p:cNvSpPr/>
          <p:nvPr/>
        </p:nvSpPr>
        <p:spPr>
          <a:xfrm>
            <a:off x="8971665" y="3983887"/>
            <a:ext cx="2151395" cy="973719"/>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dirty="0">
                <a:solidFill>
                  <a:schemeClr val="tx1"/>
                </a:solidFill>
                <a:cs typeface="Arial"/>
              </a:rPr>
              <a:t>eristäminen</a:t>
            </a:r>
          </a:p>
        </p:txBody>
      </p:sp>
      <p:pic>
        <p:nvPicPr>
          <p:cNvPr id="10" name="Kuva 9">
            <a:extLst>
              <a:ext uri="{FF2B5EF4-FFF2-40B4-BE49-F238E27FC236}">
                <a16:creationId xmlns:a16="http://schemas.microsoft.com/office/drawing/2014/main" id="{6A13BE63-2800-15B5-69EF-8756481FE0C7}"/>
              </a:ext>
            </a:extLst>
          </p:cNvPr>
          <p:cNvPicPr>
            <a:picLocks noChangeAspect="1"/>
          </p:cNvPicPr>
          <p:nvPr/>
        </p:nvPicPr>
        <p:blipFill>
          <a:blip r:embed="rId2">
            <a:extLst>
              <a:ext uri="{28A0092B-C50C-407E-A947-70E740481C1C}">
                <a14:useLocalDpi xmlns:a14="http://schemas.microsoft.com/office/drawing/2010/main" val="0"/>
              </a:ext>
            </a:extLst>
          </a:blip>
          <a:srcRect l="74317" t="22015" b="56262"/>
          <a:stretch>
            <a:fillRect/>
          </a:stretch>
        </p:blipFill>
        <p:spPr>
          <a:xfrm>
            <a:off x="3058809" y="4072387"/>
            <a:ext cx="898149" cy="759668"/>
          </a:xfrm>
          <a:prstGeom prst="rect">
            <a:avLst/>
          </a:prstGeom>
        </p:spPr>
      </p:pic>
      <p:pic>
        <p:nvPicPr>
          <p:cNvPr id="9" name="Kuva 8">
            <a:extLst>
              <a:ext uri="{FF2B5EF4-FFF2-40B4-BE49-F238E27FC236}">
                <a16:creationId xmlns:a16="http://schemas.microsoft.com/office/drawing/2014/main" id="{9419E2EE-AFE6-F1AC-AC44-695B4604F689}"/>
              </a:ext>
            </a:extLst>
          </p:cNvPr>
          <p:cNvPicPr>
            <a:picLocks noChangeAspect="1"/>
          </p:cNvPicPr>
          <p:nvPr/>
        </p:nvPicPr>
        <p:blipFill>
          <a:blip r:embed="rId2">
            <a:extLst>
              <a:ext uri="{28A0092B-C50C-407E-A947-70E740481C1C}">
                <a14:useLocalDpi xmlns:a14="http://schemas.microsoft.com/office/drawing/2010/main" val="0"/>
              </a:ext>
            </a:extLst>
          </a:blip>
          <a:srcRect l="4409" t="29474" r="73036" b="46738"/>
          <a:stretch>
            <a:fillRect/>
          </a:stretch>
        </p:blipFill>
        <p:spPr>
          <a:xfrm>
            <a:off x="3738273" y="5203333"/>
            <a:ext cx="716974" cy="756141"/>
          </a:xfrm>
          <a:prstGeom prst="rect">
            <a:avLst/>
          </a:prstGeom>
        </p:spPr>
      </p:pic>
      <p:pic>
        <p:nvPicPr>
          <p:cNvPr id="11" name="Kuva 10">
            <a:extLst>
              <a:ext uri="{FF2B5EF4-FFF2-40B4-BE49-F238E27FC236}">
                <a16:creationId xmlns:a16="http://schemas.microsoft.com/office/drawing/2014/main" id="{6ED8571E-B27A-57B4-E82A-1BEC17A7EBD0}"/>
              </a:ext>
            </a:extLst>
          </p:cNvPr>
          <p:cNvPicPr>
            <a:picLocks noChangeAspect="1"/>
          </p:cNvPicPr>
          <p:nvPr/>
        </p:nvPicPr>
        <p:blipFill>
          <a:blip r:embed="rId2">
            <a:extLst>
              <a:ext uri="{28A0092B-C50C-407E-A947-70E740481C1C}">
                <a14:useLocalDpi xmlns:a14="http://schemas.microsoft.com/office/drawing/2010/main" val="0"/>
              </a:ext>
            </a:extLst>
          </a:blip>
          <a:srcRect l="35222" t="29571" r="31444" b="49590"/>
          <a:stretch>
            <a:fillRect/>
          </a:stretch>
        </p:blipFill>
        <p:spPr>
          <a:xfrm>
            <a:off x="7699017" y="5237205"/>
            <a:ext cx="1022882" cy="639493"/>
          </a:xfrm>
          <a:prstGeom prst="rect">
            <a:avLst/>
          </a:prstGeom>
        </p:spPr>
      </p:pic>
      <p:pic>
        <p:nvPicPr>
          <p:cNvPr id="12" name="Kuva 11">
            <a:extLst>
              <a:ext uri="{FF2B5EF4-FFF2-40B4-BE49-F238E27FC236}">
                <a16:creationId xmlns:a16="http://schemas.microsoft.com/office/drawing/2014/main" id="{AAF4E0BB-886C-779B-751F-9854FA3987EB}"/>
              </a:ext>
            </a:extLst>
          </p:cNvPr>
          <p:cNvPicPr>
            <a:picLocks noChangeAspect="1"/>
          </p:cNvPicPr>
          <p:nvPr/>
        </p:nvPicPr>
        <p:blipFill>
          <a:blip r:embed="rId2">
            <a:extLst>
              <a:ext uri="{28A0092B-C50C-407E-A947-70E740481C1C}">
                <a14:useLocalDpi xmlns:a14="http://schemas.microsoft.com/office/drawing/2010/main" val="0"/>
              </a:ext>
            </a:extLst>
          </a:blip>
          <a:srcRect l="8918" t="67849" r="70860" b="10090"/>
          <a:stretch>
            <a:fillRect/>
          </a:stretch>
        </p:blipFill>
        <p:spPr>
          <a:xfrm>
            <a:off x="8121973" y="2980276"/>
            <a:ext cx="617937" cy="674099"/>
          </a:xfrm>
          <a:prstGeom prst="rect">
            <a:avLst/>
          </a:prstGeom>
        </p:spPr>
      </p:pic>
      <p:pic>
        <p:nvPicPr>
          <p:cNvPr id="16" name="Kuva 15">
            <a:extLst>
              <a:ext uri="{FF2B5EF4-FFF2-40B4-BE49-F238E27FC236}">
                <a16:creationId xmlns:a16="http://schemas.microsoft.com/office/drawing/2014/main" id="{CBB7FD1A-91E7-0D25-16A3-9E57366C34FD}"/>
              </a:ext>
            </a:extLst>
          </p:cNvPr>
          <p:cNvPicPr>
            <a:picLocks noChangeAspect="1"/>
          </p:cNvPicPr>
          <p:nvPr/>
        </p:nvPicPr>
        <p:blipFill>
          <a:blip r:embed="rId3">
            <a:extLst>
              <a:ext uri="{28A0092B-C50C-407E-A947-70E740481C1C}">
                <a14:useLocalDpi xmlns:a14="http://schemas.microsoft.com/office/drawing/2010/main" val="0"/>
              </a:ext>
            </a:extLst>
          </a:blip>
          <a:srcRect l="22251" t="12445" r="35445" b="63187"/>
          <a:stretch>
            <a:fillRect/>
          </a:stretch>
        </p:blipFill>
        <p:spPr>
          <a:xfrm>
            <a:off x="7825587" y="4195250"/>
            <a:ext cx="903735" cy="520578"/>
          </a:xfrm>
          <a:prstGeom prst="rect">
            <a:avLst/>
          </a:prstGeom>
        </p:spPr>
      </p:pic>
      <p:pic>
        <p:nvPicPr>
          <p:cNvPr id="13" name="Kuva 12">
            <a:extLst>
              <a:ext uri="{FF2B5EF4-FFF2-40B4-BE49-F238E27FC236}">
                <a16:creationId xmlns:a16="http://schemas.microsoft.com/office/drawing/2014/main" id="{278C347B-1938-F1AB-B05B-08799A1C9070}"/>
              </a:ext>
            </a:extLst>
          </p:cNvPr>
          <p:cNvPicPr>
            <a:picLocks noChangeAspect="1"/>
          </p:cNvPicPr>
          <p:nvPr/>
        </p:nvPicPr>
        <p:blipFill>
          <a:blip r:embed="rId2">
            <a:extLst>
              <a:ext uri="{28A0092B-C50C-407E-A947-70E740481C1C}">
                <a14:useLocalDpi xmlns:a14="http://schemas.microsoft.com/office/drawing/2010/main" val="0"/>
              </a:ext>
            </a:extLst>
          </a:blip>
          <a:srcRect l="40111" t="57183" r="36556" b="4150"/>
          <a:stretch>
            <a:fillRect/>
          </a:stretch>
        </p:blipFill>
        <p:spPr>
          <a:xfrm>
            <a:off x="8838973" y="1770762"/>
            <a:ext cx="525127" cy="870211"/>
          </a:xfrm>
          <a:prstGeom prst="rect">
            <a:avLst/>
          </a:prstGeom>
        </p:spPr>
      </p:pic>
      <p:pic>
        <p:nvPicPr>
          <p:cNvPr id="14" name="Kuva 13">
            <a:extLst>
              <a:ext uri="{FF2B5EF4-FFF2-40B4-BE49-F238E27FC236}">
                <a16:creationId xmlns:a16="http://schemas.microsoft.com/office/drawing/2014/main" id="{7CDC7015-9FF0-9827-5316-9BAD726295D5}"/>
              </a:ext>
            </a:extLst>
          </p:cNvPr>
          <p:cNvPicPr>
            <a:picLocks noChangeAspect="1"/>
          </p:cNvPicPr>
          <p:nvPr/>
        </p:nvPicPr>
        <p:blipFill>
          <a:blip r:embed="rId2">
            <a:extLst>
              <a:ext uri="{28A0092B-C50C-407E-A947-70E740481C1C}">
                <a14:useLocalDpi xmlns:a14="http://schemas.microsoft.com/office/drawing/2010/main" val="0"/>
              </a:ext>
            </a:extLst>
          </a:blip>
          <a:srcRect l="72667" t="58772" r="9111" b="17895"/>
          <a:stretch>
            <a:fillRect/>
          </a:stretch>
        </p:blipFill>
        <p:spPr>
          <a:xfrm>
            <a:off x="10408095" y="4058898"/>
            <a:ext cx="486880" cy="671239"/>
          </a:xfrm>
          <a:prstGeom prst="rect">
            <a:avLst/>
          </a:prstGeom>
        </p:spPr>
      </p:pic>
      <p:sp>
        <p:nvSpPr>
          <p:cNvPr id="22" name="Suorakulmio: Pyöristetyt kulmat 21">
            <a:extLst>
              <a:ext uri="{FF2B5EF4-FFF2-40B4-BE49-F238E27FC236}">
                <a16:creationId xmlns:a16="http://schemas.microsoft.com/office/drawing/2014/main" id="{A58C0FF3-83E0-7F56-525F-AA10D5C96939}"/>
              </a:ext>
            </a:extLst>
          </p:cNvPr>
          <p:cNvSpPr/>
          <p:nvPr/>
        </p:nvSpPr>
        <p:spPr>
          <a:xfrm>
            <a:off x="9037663" y="2823122"/>
            <a:ext cx="2757236" cy="962128"/>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dirty="0">
                <a:solidFill>
                  <a:schemeClr val="tx1"/>
                </a:solidFill>
                <a:cs typeface="Arial"/>
              </a:rPr>
              <a:t>Lapsen kiinniotto </a:t>
            </a:r>
          </a:p>
        </p:txBody>
      </p:sp>
      <p:sp>
        <p:nvSpPr>
          <p:cNvPr id="26" name="Suorakulmio: Pyöristetyt kulmat 25">
            <a:extLst>
              <a:ext uri="{FF2B5EF4-FFF2-40B4-BE49-F238E27FC236}">
                <a16:creationId xmlns:a16="http://schemas.microsoft.com/office/drawing/2014/main" id="{20485F03-CABC-383B-C9E7-DB2123796291}"/>
              </a:ext>
            </a:extLst>
          </p:cNvPr>
          <p:cNvSpPr/>
          <p:nvPr/>
        </p:nvSpPr>
        <p:spPr>
          <a:xfrm>
            <a:off x="649513" y="2842467"/>
            <a:ext cx="5414286" cy="962128"/>
          </a:xfrm>
          <a:prstGeom prst="roundRect">
            <a:avLst/>
          </a:prstGeom>
          <a:solidFill>
            <a:schemeClr val="bg1"/>
          </a:solidFill>
          <a:ln w="28575">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b="1">
                <a:solidFill>
                  <a:schemeClr val="tx1"/>
                </a:solidFill>
                <a:cs typeface="Arial"/>
              </a:rPr>
              <a:t>Kiinnipitäminen lapsen luvatta lastensuojelulaitoksesta poistumisen estämiseksi</a:t>
            </a:r>
            <a:endParaRPr lang="fi-FI" b="1" dirty="0">
              <a:solidFill>
                <a:schemeClr val="tx1"/>
              </a:solidFill>
              <a:cs typeface="Arial"/>
            </a:endParaRPr>
          </a:p>
        </p:txBody>
      </p:sp>
      <p:pic>
        <p:nvPicPr>
          <p:cNvPr id="28" name="Kuva 27">
            <a:extLst>
              <a:ext uri="{FF2B5EF4-FFF2-40B4-BE49-F238E27FC236}">
                <a16:creationId xmlns:a16="http://schemas.microsoft.com/office/drawing/2014/main" id="{701B3AB4-22F0-9B82-221E-43FA1C3FBD3B}"/>
              </a:ext>
            </a:extLst>
          </p:cNvPr>
          <p:cNvPicPr>
            <a:picLocks noChangeAspect="1"/>
          </p:cNvPicPr>
          <p:nvPr/>
        </p:nvPicPr>
        <p:blipFill>
          <a:blip r:embed="rId2">
            <a:extLst>
              <a:ext uri="{28A0092B-C50C-407E-A947-70E740481C1C}">
                <a14:useLocalDpi xmlns:a14="http://schemas.microsoft.com/office/drawing/2010/main" val="0"/>
              </a:ext>
            </a:extLst>
          </a:blip>
          <a:srcRect l="8918" t="67849" r="70860" b="10090"/>
          <a:stretch>
            <a:fillRect/>
          </a:stretch>
        </p:blipFill>
        <p:spPr>
          <a:xfrm>
            <a:off x="5330905" y="2968737"/>
            <a:ext cx="617937" cy="674099"/>
          </a:xfrm>
          <a:prstGeom prst="rect">
            <a:avLst/>
          </a:prstGeom>
        </p:spPr>
      </p:pic>
      <p:pic>
        <p:nvPicPr>
          <p:cNvPr id="30" name="Kuva 29">
            <a:extLst>
              <a:ext uri="{FF2B5EF4-FFF2-40B4-BE49-F238E27FC236}">
                <a16:creationId xmlns:a16="http://schemas.microsoft.com/office/drawing/2014/main" id="{283EA79E-3431-AF99-01F8-45A1A24125E1}"/>
              </a:ext>
            </a:extLst>
          </p:cNvPr>
          <p:cNvPicPr>
            <a:picLocks noChangeAspect="1"/>
          </p:cNvPicPr>
          <p:nvPr/>
        </p:nvPicPr>
        <p:blipFill>
          <a:blip r:embed="rId2">
            <a:extLst>
              <a:ext uri="{28A0092B-C50C-407E-A947-70E740481C1C}">
                <a14:useLocalDpi xmlns:a14="http://schemas.microsoft.com/office/drawing/2010/main" val="0"/>
              </a:ext>
            </a:extLst>
          </a:blip>
          <a:srcRect l="8918" t="67849" r="70860" b="10090"/>
          <a:stretch>
            <a:fillRect/>
          </a:stretch>
        </p:blipFill>
        <p:spPr>
          <a:xfrm>
            <a:off x="11087890" y="2954406"/>
            <a:ext cx="617937" cy="674099"/>
          </a:xfrm>
          <a:prstGeom prst="rect">
            <a:avLst/>
          </a:prstGeom>
        </p:spPr>
      </p:pic>
    </p:spTree>
    <p:extLst>
      <p:ext uri="{BB962C8B-B14F-4D97-AF65-F5344CB8AC3E}">
        <p14:creationId xmlns:p14="http://schemas.microsoft.com/office/powerpoint/2010/main" val="31871164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F8190-B272-CDB5-1A33-6C068B96B094}"/>
            </a:ext>
          </a:extLst>
        </p:cNvPr>
        <p:cNvGrpSpPr/>
        <p:nvPr/>
      </p:nvGrpSpPr>
      <p:grpSpPr>
        <a:xfrm>
          <a:off x="0" y="0"/>
          <a:ext cx="0" cy="0"/>
          <a:chOff x="0" y="0"/>
          <a:chExt cx="0" cy="0"/>
        </a:xfrm>
      </p:grpSpPr>
      <p:pic>
        <p:nvPicPr>
          <p:cNvPr id="43" name="Kuva 42">
            <a:extLst>
              <a:ext uri="{FF2B5EF4-FFF2-40B4-BE49-F238E27FC236}">
                <a16:creationId xmlns:a16="http://schemas.microsoft.com/office/drawing/2014/main" id="{78C1078D-33B9-01EB-163C-0A524C83D094}"/>
              </a:ext>
            </a:extLst>
          </p:cNvPr>
          <p:cNvPicPr>
            <a:picLocks noChangeAspect="1"/>
          </p:cNvPicPr>
          <p:nvPr/>
        </p:nvPicPr>
        <p:blipFill>
          <a:blip r:embed="rId2"/>
          <a:stretch>
            <a:fillRect/>
          </a:stretch>
        </p:blipFill>
        <p:spPr>
          <a:xfrm>
            <a:off x="8490613" y="294481"/>
            <a:ext cx="3419597" cy="3403077"/>
          </a:xfrm>
          <a:prstGeom prst="rect">
            <a:avLst/>
          </a:prstGeom>
        </p:spPr>
      </p:pic>
      <p:sp>
        <p:nvSpPr>
          <p:cNvPr id="9" name="Sisällön paikkamerkki 8">
            <a:extLst>
              <a:ext uri="{FF2B5EF4-FFF2-40B4-BE49-F238E27FC236}">
                <a16:creationId xmlns:a16="http://schemas.microsoft.com/office/drawing/2014/main" id="{D2C91B49-877C-8F7A-38E9-9233D43EBCDB}"/>
              </a:ext>
            </a:extLst>
          </p:cNvPr>
          <p:cNvSpPr>
            <a:spLocks noGrp="1"/>
          </p:cNvSpPr>
          <p:nvPr>
            <p:ph idx="1"/>
          </p:nvPr>
        </p:nvSpPr>
        <p:spPr>
          <a:xfrm>
            <a:off x="515937" y="1310872"/>
            <a:ext cx="7011914" cy="3967006"/>
          </a:xfrm>
        </p:spPr>
        <p:txBody>
          <a:bodyPr/>
          <a:lstStyle/>
          <a:p>
            <a:pPr marL="0" indent="0">
              <a:lnSpc>
                <a:spcPct val="150000"/>
              </a:lnSpc>
              <a:buNone/>
            </a:pPr>
            <a:r>
              <a:rPr lang="fi-FI" sz="1200" dirty="0"/>
              <a:t>Jos sinulla on tavara tai esine, joka todennäköisesti aiheuttaa vaaraa sinulle tai muille, aikuinen voi ottaa sen pois. Tällaisia voivat olla esimerkiksi teräaseet joilla voi vahingoittaa itseä tai toista ihmistä. </a:t>
            </a:r>
          </a:p>
          <a:p>
            <a:pPr marL="0" indent="0">
              <a:lnSpc>
                <a:spcPct val="150000"/>
              </a:lnSpc>
              <a:buNone/>
            </a:pPr>
            <a:r>
              <a:rPr lang="fi-FI" sz="1200" dirty="0"/>
              <a:t>Tarkoituksena ei ole rangaista sinua, vaan pitää kaikki turvassa. Saat tietää, miksi tavara otetaan pois ja mitä sille tapahtuu myöhemmin. </a:t>
            </a:r>
          </a:p>
          <a:p>
            <a:pPr marL="0" indent="0">
              <a:lnSpc>
                <a:spcPct val="150000"/>
              </a:lnSpc>
              <a:buNone/>
            </a:pPr>
            <a:r>
              <a:rPr lang="fi-FI" sz="1200" dirty="0"/>
              <a:t>Tilanteet pyritään ratkaisemaan puhumalla ja yhteistyöllä. Aikuisen pitää aina perustella sinulle tavaran poisottaminen. Aikuinen saa tarvittaessa käyttää sen verran voimaa kuin tilanteen turvallinen hoitaminen edellyttää. </a:t>
            </a:r>
            <a:r>
              <a:rPr lang="fi-FI" sz="1200" b="1" dirty="0"/>
              <a:t>Jos esinettä ei palauteta heti takaisin, siitä on tehtävä virallinen päätös.</a:t>
            </a:r>
          </a:p>
          <a:p>
            <a:pPr marL="0" indent="0">
              <a:lnSpc>
                <a:spcPct val="150000"/>
              </a:lnSpc>
              <a:buNone/>
            </a:pPr>
            <a:r>
              <a:rPr lang="fi-FI" sz="1200" dirty="0"/>
              <a:t>Jos aikuinen ottaa sinulta aineen tai esineen pois, kyseessä on </a:t>
            </a:r>
            <a:r>
              <a:rPr lang="fi-FI" sz="1200" b="1" dirty="0"/>
              <a:t>kasvatuksellinen keino</a:t>
            </a:r>
            <a:r>
              <a:rPr lang="fi-FI" sz="1200" dirty="0"/>
              <a:t>, ei ole rajoitustoimenpide. </a:t>
            </a:r>
            <a:r>
              <a:rPr lang="fi-FI" sz="1200" b="1" dirty="0"/>
              <a:t>Jos aikuinen käyttää voimaa sen poisottamiseksi, se on lastensuojelulain mukainen rajoitustoimenpide. </a:t>
            </a:r>
          </a:p>
          <a:p>
            <a:pPr>
              <a:lnSpc>
                <a:spcPct val="150000"/>
              </a:lnSpc>
            </a:pPr>
            <a:endParaRPr lang="fi-FI" sz="1200" b="1" dirty="0"/>
          </a:p>
          <a:p>
            <a:pPr>
              <a:lnSpc>
                <a:spcPct val="150000"/>
              </a:lnSpc>
            </a:pPr>
            <a:endParaRPr lang="fi-FI" sz="1200" dirty="0"/>
          </a:p>
          <a:p>
            <a:pPr>
              <a:lnSpc>
                <a:spcPct val="150000"/>
              </a:lnSpc>
            </a:pPr>
            <a:endParaRPr lang="fi-FI" sz="1200" dirty="0"/>
          </a:p>
        </p:txBody>
      </p:sp>
      <p:pic>
        <p:nvPicPr>
          <p:cNvPr id="33" name="Kuva 32">
            <a:extLst>
              <a:ext uri="{FF2B5EF4-FFF2-40B4-BE49-F238E27FC236}">
                <a16:creationId xmlns:a16="http://schemas.microsoft.com/office/drawing/2014/main" id="{0DC68BB9-F48E-25CD-5440-6A5CC521346C}"/>
              </a:ext>
            </a:extLst>
          </p:cNvPr>
          <p:cNvPicPr>
            <a:picLocks noChangeAspect="1"/>
          </p:cNvPicPr>
          <p:nvPr/>
        </p:nvPicPr>
        <p:blipFill>
          <a:blip r:embed="rId3">
            <a:extLst>
              <a:ext uri="{28A0092B-C50C-407E-A947-70E740481C1C}">
                <a14:useLocalDpi xmlns:a14="http://schemas.microsoft.com/office/drawing/2010/main" val="0"/>
              </a:ext>
            </a:extLst>
          </a:blip>
          <a:srcRect l="58438" t="9016" r="27708" b="65741"/>
          <a:stretch>
            <a:fillRect/>
          </a:stretch>
        </p:blipFill>
        <p:spPr>
          <a:xfrm>
            <a:off x="4362894" y="4430466"/>
            <a:ext cx="927100" cy="950190"/>
          </a:xfrm>
          <a:prstGeom prst="rect">
            <a:avLst/>
          </a:prstGeom>
        </p:spPr>
      </p:pic>
      <p:sp>
        <p:nvSpPr>
          <p:cNvPr id="25" name="Suorakulmio: Pyöristetyt kulmat 24">
            <a:extLst>
              <a:ext uri="{FF2B5EF4-FFF2-40B4-BE49-F238E27FC236}">
                <a16:creationId xmlns:a16="http://schemas.microsoft.com/office/drawing/2014/main" id="{665895E1-B13D-3FFD-C5D4-E98CAF4287DB}"/>
              </a:ext>
            </a:extLst>
          </p:cNvPr>
          <p:cNvSpPr/>
          <p:nvPr/>
        </p:nvSpPr>
        <p:spPr>
          <a:xfrm>
            <a:off x="9529435" y="5125712"/>
            <a:ext cx="1634402" cy="1318663"/>
          </a:xfrm>
          <a:prstGeom prst="roundRect">
            <a:avLst/>
          </a:prstGeom>
          <a:solidFill>
            <a:schemeClr val="accent2">
              <a:lumMod val="20000"/>
              <a:lumOff val="80000"/>
            </a:schemeClr>
          </a:solidFil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fi-FI" sz="1200" dirty="0"/>
          </a:p>
        </p:txBody>
      </p:sp>
      <p:sp>
        <p:nvSpPr>
          <p:cNvPr id="23" name="Suorakulmio: Pyöristetyt kulmat 22">
            <a:extLst>
              <a:ext uri="{FF2B5EF4-FFF2-40B4-BE49-F238E27FC236}">
                <a16:creationId xmlns:a16="http://schemas.microsoft.com/office/drawing/2014/main" id="{1BCB9705-96E2-0D88-BED1-A794262C1818}"/>
              </a:ext>
            </a:extLst>
          </p:cNvPr>
          <p:cNvSpPr/>
          <p:nvPr/>
        </p:nvSpPr>
        <p:spPr>
          <a:xfrm>
            <a:off x="6431594" y="4903227"/>
            <a:ext cx="2758296" cy="1541148"/>
          </a:xfrm>
          <a:prstGeom prst="roundRect">
            <a:avLst/>
          </a:prstGeom>
          <a:solidFill>
            <a:schemeClr val="accent1">
              <a:lumMod val="20000"/>
              <a:lumOff val="80000"/>
            </a:schemeClr>
          </a:solidFil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fi-FI" sz="1200" b="1" dirty="0"/>
          </a:p>
        </p:txBody>
      </p:sp>
      <p:sp>
        <p:nvSpPr>
          <p:cNvPr id="21" name="Suorakulmio: Pyöristetyt kulmat 20">
            <a:extLst>
              <a:ext uri="{FF2B5EF4-FFF2-40B4-BE49-F238E27FC236}">
                <a16:creationId xmlns:a16="http://schemas.microsoft.com/office/drawing/2014/main" id="{54393EC1-7198-2FF9-3307-DC66D40CEA4C}"/>
              </a:ext>
            </a:extLst>
          </p:cNvPr>
          <p:cNvSpPr/>
          <p:nvPr/>
        </p:nvSpPr>
        <p:spPr>
          <a:xfrm>
            <a:off x="3450528" y="5128840"/>
            <a:ext cx="2692602" cy="1541148"/>
          </a:xfrm>
          <a:prstGeom prst="roundRect">
            <a:avLst/>
          </a:prstGeom>
          <a:solidFill>
            <a:schemeClr val="accent4"/>
          </a:solidFil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fi-FI" sz="1200" dirty="0"/>
          </a:p>
        </p:txBody>
      </p:sp>
      <p:sp>
        <p:nvSpPr>
          <p:cNvPr id="19" name="Suorakulmio: Pyöristetyt kulmat 18">
            <a:extLst>
              <a:ext uri="{FF2B5EF4-FFF2-40B4-BE49-F238E27FC236}">
                <a16:creationId xmlns:a16="http://schemas.microsoft.com/office/drawing/2014/main" id="{D5E099B3-21E3-6160-DBDE-E38B040C446A}"/>
              </a:ext>
            </a:extLst>
          </p:cNvPr>
          <p:cNvSpPr/>
          <p:nvPr/>
        </p:nvSpPr>
        <p:spPr>
          <a:xfrm>
            <a:off x="683288" y="4567923"/>
            <a:ext cx="2475127" cy="1541148"/>
          </a:xfrm>
          <a:prstGeom prst="round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fi-FI" sz="1200"/>
          </a:p>
        </p:txBody>
      </p:sp>
      <p:sp>
        <p:nvSpPr>
          <p:cNvPr id="3" name="Otsikko 2">
            <a:extLst>
              <a:ext uri="{FF2B5EF4-FFF2-40B4-BE49-F238E27FC236}">
                <a16:creationId xmlns:a16="http://schemas.microsoft.com/office/drawing/2014/main" id="{D49B10BA-CA84-6E8B-1314-49611E7E9DB4}"/>
              </a:ext>
            </a:extLst>
          </p:cNvPr>
          <p:cNvSpPr>
            <a:spLocks noGrp="1"/>
          </p:cNvSpPr>
          <p:nvPr>
            <p:ph type="title"/>
          </p:nvPr>
        </p:nvSpPr>
        <p:spPr/>
        <p:txBody>
          <a:bodyPr/>
          <a:lstStyle/>
          <a:p>
            <a:r>
              <a:rPr lang="fi-FI" sz="3200" dirty="0"/>
              <a:t>Aineiden ja esineiden </a:t>
            </a:r>
            <a:r>
              <a:rPr lang="fi-FI" sz="3200" dirty="0">
                <a:solidFill>
                  <a:srgbClr val="C00000"/>
                </a:solidFill>
              </a:rPr>
              <a:t>poisottaminen</a:t>
            </a:r>
            <a:r>
              <a:rPr lang="fi-FI" sz="3200" dirty="0"/>
              <a:t> </a:t>
            </a:r>
            <a:br>
              <a:rPr lang="fi-FI" sz="3200" dirty="0"/>
            </a:br>
            <a:r>
              <a:rPr lang="fi-FI" sz="3200" dirty="0"/>
              <a:t>LSL 4 b ja 65 §</a:t>
            </a:r>
          </a:p>
        </p:txBody>
      </p:sp>
      <p:sp>
        <p:nvSpPr>
          <p:cNvPr id="11" name="Tekstiruutu 10">
            <a:extLst>
              <a:ext uri="{FF2B5EF4-FFF2-40B4-BE49-F238E27FC236}">
                <a16:creationId xmlns:a16="http://schemas.microsoft.com/office/drawing/2014/main" id="{768C972A-2A4E-0E6A-163A-CF511E7011C4}"/>
              </a:ext>
            </a:extLst>
          </p:cNvPr>
          <p:cNvSpPr txBox="1"/>
          <p:nvPr/>
        </p:nvSpPr>
        <p:spPr>
          <a:xfrm>
            <a:off x="970485" y="4657125"/>
            <a:ext cx="2131511" cy="1384995"/>
          </a:xfrm>
          <a:prstGeom prst="rect">
            <a:avLst/>
          </a:prstGeom>
          <a:noFill/>
        </p:spPr>
        <p:txBody>
          <a:bodyPr wrap="square">
            <a:spAutoFit/>
          </a:bodyPr>
          <a:lstStyle/>
          <a:p>
            <a:r>
              <a:rPr lang="fi-FI" sz="1200" b="1" dirty="0"/>
              <a:t>Joskus puhelimen tai muun laitteen käyttö voi vaarantaa sinun turvallisuuttasi tai hyvinvointiasi. Silloin aikuinen voi joutua ottamaan laitteen pois.</a:t>
            </a:r>
          </a:p>
        </p:txBody>
      </p:sp>
      <p:sp>
        <p:nvSpPr>
          <p:cNvPr id="13" name="Tekstiruutu 12">
            <a:extLst>
              <a:ext uri="{FF2B5EF4-FFF2-40B4-BE49-F238E27FC236}">
                <a16:creationId xmlns:a16="http://schemas.microsoft.com/office/drawing/2014/main" id="{76E51F25-5DE5-3707-C0C8-9F45511C4650}"/>
              </a:ext>
            </a:extLst>
          </p:cNvPr>
          <p:cNvSpPr txBox="1"/>
          <p:nvPr/>
        </p:nvSpPr>
        <p:spPr>
          <a:xfrm>
            <a:off x="6604360" y="4996964"/>
            <a:ext cx="2451536" cy="1384995"/>
          </a:xfrm>
          <a:prstGeom prst="rect">
            <a:avLst/>
          </a:prstGeom>
          <a:noFill/>
        </p:spPr>
        <p:txBody>
          <a:bodyPr wrap="square">
            <a:spAutoFit/>
          </a:bodyPr>
          <a:lstStyle/>
          <a:p>
            <a:r>
              <a:rPr lang="fi-FI" sz="1200" b="1" dirty="0"/>
              <a:t>Poisotettava tavara voi olla ihan tavallinen arkinen asia, esimerkiksi askartelusakset tai bussikortti, jos sen käyttö todennäköisesti saattaa aiheuttaa sinulle tai muille vaaraa.</a:t>
            </a:r>
          </a:p>
        </p:txBody>
      </p:sp>
      <p:sp>
        <p:nvSpPr>
          <p:cNvPr id="15" name="Tekstiruutu 14">
            <a:extLst>
              <a:ext uri="{FF2B5EF4-FFF2-40B4-BE49-F238E27FC236}">
                <a16:creationId xmlns:a16="http://schemas.microsoft.com/office/drawing/2014/main" id="{3822B3E1-2897-F9FA-9395-9DEC65C1094F}"/>
              </a:ext>
            </a:extLst>
          </p:cNvPr>
          <p:cNvSpPr txBox="1"/>
          <p:nvPr/>
        </p:nvSpPr>
        <p:spPr>
          <a:xfrm>
            <a:off x="3541330" y="5192281"/>
            <a:ext cx="2676200" cy="1384995"/>
          </a:xfrm>
          <a:prstGeom prst="rect">
            <a:avLst/>
          </a:prstGeom>
          <a:noFill/>
        </p:spPr>
        <p:txBody>
          <a:bodyPr wrap="square">
            <a:spAutoFit/>
          </a:bodyPr>
          <a:lstStyle/>
          <a:p>
            <a:r>
              <a:rPr lang="fi-FI" sz="1200" b="1" dirty="0"/>
              <a:t>Joissain tilanteissa sinulta voidaan ottaa pois myös esimerkiksi pankkikortti. Jos rahasi otetaan pois, niiden käyttö hyväksyttäviin tarkoituksiin tulee mahdollistaa yhdessä aikuisen kanssa. </a:t>
            </a:r>
          </a:p>
        </p:txBody>
      </p:sp>
      <p:sp>
        <p:nvSpPr>
          <p:cNvPr id="17" name="Tekstiruutu 16">
            <a:extLst>
              <a:ext uri="{FF2B5EF4-FFF2-40B4-BE49-F238E27FC236}">
                <a16:creationId xmlns:a16="http://schemas.microsoft.com/office/drawing/2014/main" id="{A1A727AD-F39D-556F-26F2-301F5C53D4EB}"/>
              </a:ext>
            </a:extLst>
          </p:cNvPr>
          <p:cNvSpPr txBox="1"/>
          <p:nvPr/>
        </p:nvSpPr>
        <p:spPr>
          <a:xfrm>
            <a:off x="9567641" y="5182978"/>
            <a:ext cx="1634401" cy="1200329"/>
          </a:xfrm>
          <a:prstGeom prst="rect">
            <a:avLst/>
          </a:prstGeom>
          <a:noFill/>
        </p:spPr>
        <p:txBody>
          <a:bodyPr wrap="square">
            <a:spAutoFit/>
          </a:bodyPr>
          <a:lstStyle/>
          <a:p>
            <a:r>
              <a:rPr lang="fi-FI" sz="1200" b="1" dirty="0"/>
              <a:t>Aikuinen voi ottaa pois myös sellaiset asiat, joita alle 18-vuotias ei muun lain nojalla saa pitää hallussaan.</a:t>
            </a:r>
          </a:p>
        </p:txBody>
      </p:sp>
      <p:pic>
        <p:nvPicPr>
          <p:cNvPr id="35" name="Kuva 34">
            <a:extLst>
              <a:ext uri="{FF2B5EF4-FFF2-40B4-BE49-F238E27FC236}">
                <a16:creationId xmlns:a16="http://schemas.microsoft.com/office/drawing/2014/main" id="{C14A98FB-0138-5992-D7E1-04448D6BF7DA}"/>
              </a:ext>
            </a:extLst>
          </p:cNvPr>
          <p:cNvPicPr>
            <a:picLocks noChangeAspect="1"/>
          </p:cNvPicPr>
          <p:nvPr/>
        </p:nvPicPr>
        <p:blipFill>
          <a:blip r:embed="rId4"/>
          <a:srcRect l="67396" t="37963" r="12292" b="7511"/>
          <a:stretch>
            <a:fillRect/>
          </a:stretch>
        </p:blipFill>
        <p:spPr>
          <a:xfrm>
            <a:off x="133358" y="4534261"/>
            <a:ext cx="859248" cy="1297435"/>
          </a:xfrm>
          <a:prstGeom prst="rect">
            <a:avLst/>
          </a:prstGeom>
        </p:spPr>
      </p:pic>
      <p:pic>
        <p:nvPicPr>
          <p:cNvPr id="37" name="Kuva 36">
            <a:extLst>
              <a:ext uri="{FF2B5EF4-FFF2-40B4-BE49-F238E27FC236}">
                <a16:creationId xmlns:a16="http://schemas.microsoft.com/office/drawing/2014/main" id="{3D7B9F52-50A6-B045-C2F6-6F1784F020C0}"/>
              </a:ext>
            </a:extLst>
          </p:cNvPr>
          <p:cNvPicPr>
            <a:picLocks noChangeAspect="1"/>
          </p:cNvPicPr>
          <p:nvPr/>
        </p:nvPicPr>
        <p:blipFill>
          <a:blip r:embed="rId4"/>
          <a:srcRect l="9681" t="50000" r="66098" b="5060"/>
          <a:stretch>
            <a:fillRect/>
          </a:stretch>
        </p:blipFill>
        <p:spPr>
          <a:xfrm>
            <a:off x="10871262" y="5462421"/>
            <a:ext cx="1320738" cy="1378366"/>
          </a:xfrm>
          <a:prstGeom prst="rect">
            <a:avLst/>
          </a:prstGeom>
        </p:spPr>
      </p:pic>
      <p:pic>
        <p:nvPicPr>
          <p:cNvPr id="39" name="Kuva 38">
            <a:extLst>
              <a:ext uri="{FF2B5EF4-FFF2-40B4-BE49-F238E27FC236}">
                <a16:creationId xmlns:a16="http://schemas.microsoft.com/office/drawing/2014/main" id="{C52A830B-49ED-A9F5-6B51-913BC740EFB5}"/>
              </a:ext>
            </a:extLst>
          </p:cNvPr>
          <p:cNvPicPr>
            <a:picLocks noChangeAspect="1"/>
          </p:cNvPicPr>
          <p:nvPr/>
        </p:nvPicPr>
        <p:blipFill>
          <a:blip r:embed="rId4"/>
          <a:srcRect l="35407" t="41174" r="40000" b="30397"/>
          <a:stretch>
            <a:fillRect/>
          </a:stretch>
        </p:blipFill>
        <p:spPr>
          <a:xfrm rot="666126">
            <a:off x="7046223" y="4328779"/>
            <a:ext cx="1204076" cy="782917"/>
          </a:xfrm>
          <a:prstGeom prst="rect">
            <a:avLst/>
          </a:prstGeom>
        </p:spPr>
      </p:pic>
    </p:spTree>
    <p:extLst>
      <p:ext uri="{BB962C8B-B14F-4D97-AF65-F5344CB8AC3E}">
        <p14:creationId xmlns:p14="http://schemas.microsoft.com/office/powerpoint/2010/main" val="27741059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178C1460-6797-1A90-4823-486AFECEB7AB}"/>
              </a:ext>
            </a:extLst>
          </p:cNvPr>
          <p:cNvSpPr>
            <a:spLocks noGrp="1"/>
          </p:cNvSpPr>
          <p:nvPr>
            <p:ph type="title"/>
          </p:nvPr>
        </p:nvSpPr>
        <p:spPr>
          <a:xfrm>
            <a:off x="373697" y="493968"/>
            <a:ext cx="11011693" cy="1429180"/>
          </a:xfrm>
        </p:spPr>
        <p:txBody>
          <a:bodyPr/>
          <a:lstStyle/>
          <a:p>
            <a:r>
              <a:rPr lang="fi-FI" sz="3200" dirty="0">
                <a:cs typeface="Arial"/>
              </a:rPr>
              <a:t>Yhteydenpidon rajoittaminen </a:t>
            </a:r>
            <a:r>
              <a:rPr lang="fi-FI" sz="3200" dirty="0"/>
              <a:t>LSL </a:t>
            </a:r>
            <a:r>
              <a:rPr lang="fi-FI" sz="3200" dirty="0">
                <a:ea typeface="+mj-lt"/>
              </a:rPr>
              <a:t>63 §</a:t>
            </a:r>
            <a:endParaRPr lang="fi-FI" sz="3200" dirty="0"/>
          </a:p>
        </p:txBody>
      </p:sp>
      <p:sp>
        <p:nvSpPr>
          <p:cNvPr id="3" name="Sisällön paikkamerkki 2">
            <a:extLst>
              <a:ext uri="{FF2B5EF4-FFF2-40B4-BE49-F238E27FC236}">
                <a16:creationId xmlns:a16="http://schemas.microsoft.com/office/drawing/2014/main" id="{7E5DDBA2-E037-FFEB-E8E7-A47A803C35EF}"/>
              </a:ext>
            </a:extLst>
          </p:cNvPr>
          <p:cNvSpPr>
            <a:spLocks noGrp="1"/>
          </p:cNvSpPr>
          <p:nvPr>
            <p:ph idx="1"/>
          </p:nvPr>
        </p:nvSpPr>
        <p:spPr>
          <a:xfrm>
            <a:off x="373697" y="1262492"/>
            <a:ext cx="6989763" cy="3967006"/>
          </a:xfrm>
        </p:spPr>
        <p:txBody>
          <a:bodyPr/>
          <a:lstStyle/>
          <a:p>
            <a:pPr marL="0" indent="0">
              <a:lnSpc>
                <a:spcPct val="150000"/>
              </a:lnSpc>
              <a:buNone/>
            </a:pPr>
            <a:r>
              <a:rPr lang="fi-FI" sz="1200" dirty="0"/>
              <a:t>Sijaishuoltoyksiköllä on velvollisuus edistää sinun ja perheesi sekä muiden sinulle tärkeiden ihmisten yhteydenpitoa sijaishuollon aikana. Yhteydenpidon rajoituksella pyritään välttämään yhteydenpitoasi sellaisiin ihmisiin, jotka voivat aiheuttaa sinulle haittaa tai pahaa mieltä ja jotka ovat sinulle vahingollisia. Aikuiset voivat rajata yhteydenpitoasi myös sellaisiin henkilöihin, joita ei kyetä henkilöimään. Lisäksi voidaan rajoittaa esimerkiksi liiallista puhelimen käyttöä, jos se on hyvinvoinnillesi tai kehityksellesi haitallista.</a:t>
            </a:r>
          </a:p>
          <a:p>
            <a:pPr marL="0" indent="0">
              <a:lnSpc>
                <a:spcPct val="150000"/>
              </a:lnSpc>
              <a:buNone/>
            </a:pPr>
            <a:r>
              <a:rPr lang="fi-FI" sz="1200" dirty="0"/>
              <a:t>Vaikka puhelimesi otetaan pois, yhteydenpitoasi sinulle merkityksellisiin ja tärkeisiin ihmisiin ei voida perusteetta rajoittaa. Silloin yhteydenpidosta sovitaan sosiaalityöntekijän, huoltajan ja sinun kanssasi yhdessä. Näihin henkilöihin voit pitää yhteyttä yksikön nuorten puhelimesta tai he voivat vierailla yksikössä. </a:t>
            </a:r>
          </a:p>
          <a:p>
            <a:pPr marL="0" indent="0">
              <a:lnSpc>
                <a:spcPct val="150000"/>
              </a:lnSpc>
              <a:buNone/>
            </a:pPr>
            <a:r>
              <a:rPr lang="fi-FI" sz="1200" dirty="0"/>
              <a:t>Ennen kun rajoitustoimenpide tehdään, sinua tulee kuulla asiasta sekä kertoa sinulle oikeutesi asiasta valittamiseen. </a:t>
            </a:r>
          </a:p>
          <a:p>
            <a:pPr marL="0" indent="0">
              <a:buNone/>
            </a:pPr>
            <a:endParaRPr lang="fi-FI" sz="1200" dirty="0"/>
          </a:p>
        </p:txBody>
      </p:sp>
      <p:pic>
        <p:nvPicPr>
          <p:cNvPr id="4" name="Kuva 3">
            <a:extLst>
              <a:ext uri="{FF2B5EF4-FFF2-40B4-BE49-F238E27FC236}">
                <a16:creationId xmlns:a16="http://schemas.microsoft.com/office/drawing/2014/main" id="{B567207C-9BCB-CB3B-2B86-B042A030D18D}"/>
              </a:ext>
            </a:extLst>
          </p:cNvPr>
          <p:cNvPicPr>
            <a:picLocks noChangeAspect="1"/>
          </p:cNvPicPr>
          <p:nvPr/>
        </p:nvPicPr>
        <p:blipFill>
          <a:blip r:embed="rId2"/>
          <a:srcRect l="2949" t="2809" r="3993" b="1873"/>
          <a:stretch>
            <a:fillRect/>
          </a:stretch>
        </p:blipFill>
        <p:spPr>
          <a:xfrm>
            <a:off x="8070112" y="1051559"/>
            <a:ext cx="3544426" cy="3967006"/>
          </a:xfrm>
          <a:prstGeom prst="rect">
            <a:avLst/>
          </a:prstGeom>
        </p:spPr>
      </p:pic>
    </p:spTree>
    <p:extLst>
      <p:ext uri="{BB962C8B-B14F-4D97-AF65-F5344CB8AC3E}">
        <p14:creationId xmlns:p14="http://schemas.microsoft.com/office/powerpoint/2010/main" val="18196487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ABD33-2251-F3BC-A492-8FD94D965196}"/>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EF6747AB-EE3C-EB4D-4E78-9EF86EC9D446}"/>
              </a:ext>
            </a:extLst>
          </p:cNvPr>
          <p:cNvSpPr>
            <a:spLocks noGrp="1"/>
          </p:cNvSpPr>
          <p:nvPr>
            <p:ph type="title"/>
          </p:nvPr>
        </p:nvSpPr>
        <p:spPr>
          <a:xfrm>
            <a:off x="333057" y="527580"/>
            <a:ext cx="11011693" cy="1429180"/>
          </a:xfrm>
        </p:spPr>
        <p:txBody>
          <a:bodyPr/>
          <a:lstStyle/>
          <a:p>
            <a:r>
              <a:rPr lang="fi-FI" sz="3200" dirty="0">
                <a:cs typeface="Arial"/>
              </a:rPr>
              <a:t>Henkilöntarkastus ja henkilönkatsastus LSL 66 §, 66 a</a:t>
            </a:r>
            <a:r>
              <a:rPr lang="fi-FI" sz="3200" dirty="0"/>
              <a:t> </a:t>
            </a:r>
            <a:r>
              <a:rPr lang="fi-FI" sz="3200" dirty="0">
                <a:cs typeface="Arial"/>
              </a:rPr>
              <a:t>§</a:t>
            </a:r>
            <a:endParaRPr lang="fi-FI" sz="3200" dirty="0"/>
          </a:p>
        </p:txBody>
      </p:sp>
      <p:sp>
        <p:nvSpPr>
          <p:cNvPr id="3" name="Sisällön paikkamerkki 2">
            <a:extLst>
              <a:ext uri="{FF2B5EF4-FFF2-40B4-BE49-F238E27FC236}">
                <a16:creationId xmlns:a16="http://schemas.microsoft.com/office/drawing/2014/main" id="{F0C0798E-1E27-50C6-A1A0-46E76781E972}"/>
              </a:ext>
            </a:extLst>
          </p:cNvPr>
          <p:cNvSpPr>
            <a:spLocks noGrp="1"/>
          </p:cNvSpPr>
          <p:nvPr>
            <p:ph idx="1"/>
          </p:nvPr>
        </p:nvSpPr>
        <p:spPr>
          <a:xfrm>
            <a:off x="333057" y="1242170"/>
            <a:ext cx="7479983" cy="3967006"/>
          </a:xfrm>
        </p:spPr>
        <p:txBody>
          <a:bodyPr/>
          <a:lstStyle/>
          <a:p>
            <a:pPr marL="0" indent="0">
              <a:lnSpc>
                <a:spcPct val="150000"/>
              </a:lnSpc>
              <a:buNone/>
            </a:pPr>
            <a:r>
              <a:rPr lang="fi-FI" sz="1100" b="1" dirty="0">
                <a:latin typeface="Arial"/>
                <a:cs typeface="Arial"/>
              </a:rPr>
              <a:t>Henkilöntarkastus</a:t>
            </a:r>
            <a:r>
              <a:rPr lang="fi-FI" sz="1100" dirty="0">
                <a:latin typeface="Arial"/>
                <a:cs typeface="Arial"/>
              </a:rPr>
              <a:t> voidaan suorittaa, jos laitoksen henkilökunnalla on perusteltua syytä epäillä, että sinulla on vaatteissasi tai hallussasi esimerkiksi asioita, joita alle 18-vuotias ei saa pitää hallussaan tai muita tavaroita, jotka on tarkoitettu sinun itsesi tai toisen henkilön vahingoittamiseen. Tavarat, joiden vuoksi henkilöntarkastus tehdään, voivat olla ihan arkisia (esimerkiksi askartelusakset tai bussikortti).  Henkilöntarkastus tehdään etsittävänä olevan omaisuuden löytämiseksi. Henkilöntarkastuksella tarkoitetaan sen tutkimista, mitä sinulla on vaatteissasi tai muutoin ylläsi sekä vaatteiden ja ihon väliin mahdollisesti kätkettynä. Henkilöntarkastus tarkoittaa esimerkiksi vaatteiden tutkimista sekä taskujen tarkastamista ja tyhjentämistä. </a:t>
            </a:r>
          </a:p>
          <a:p>
            <a:pPr marL="0" indent="0">
              <a:lnSpc>
                <a:spcPct val="150000"/>
              </a:lnSpc>
              <a:buNone/>
            </a:pPr>
            <a:r>
              <a:rPr lang="fi-FI" sz="1100" b="1" dirty="0">
                <a:latin typeface="Arial"/>
                <a:cs typeface="Arial"/>
              </a:rPr>
              <a:t>Henkilönkatsastus </a:t>
            </a:r>
            <a:r>
              <a:rPr lang="fi-FI" sz="1100" dirty="0">
                <a:latin typeface="Arial"/>
                <a:cs typeface="Arial"/>
              </a:rPr>
              <a:t>käsittää sinun kehosi tarkastamisen, verinäytteen ottamisen tai muun kehoon kohdistuvan tutkimuksen. Henkilönkatsastuksen suorittamisen edellytyksenä on, että laitoksella on perusteltua syytä epäillä, että olet käyttänyt päihdyttäviä aineita (yleensä huumausaineita). Henkilökatsastus tehdään tarpeen vaatiessa ja yksilöllisen suunnitelman mukaan tai, jos arvioidaan, että se on sinun etusi näkökulmasta välttämätöntä. Toimenpiteen tarkoituksena on kartoittaa päihteidenkäytön tilaa ja sitä, mitä mahdollisia päihteitä olet käyttänyt. Näin ollen sinulle pystytään tarjoamaan oikeanlaista hoitoa. Katsastuksen tulee tehdä ensisijaisesti sinun kanssasi samaa sukupuolta oleva henkilö, ellei sitä suorita terveydenhuollon ammattihenkilö. Jos tämä ei ole mahdollista, ja katsastuksen tekemisellä on kova kiire, silloin sen suorittaja voi olla eri sukupuolta. </a:t>
            </a:r>
          </a:p>
          <a:p>
            <a:pPr marL="0" indent="0">
              <a:lnSpc>
                <a:spcPct val="150000"/>
              </a:lnSpc>
              <a:buNone/>
            </a:pPr>
            <a:r>
              <a:rPr lang="fi-FI" sz="1100" dirty="0"/>
              <a:t>Ennen kun rajoitustoimenpiteet tehdään, sinua tulee kuulla asiasta sekä kertoa sinulle oikeutesi asiasta valittamiseen. </a:t>
            </a:r>
            <a:endParaRPr lang="fi-FI" sz="1100" b="1" dirty="0">
              <a:latin typeface="Arial"/>
              <a:cs typeface="Arial"/>
            </a:endParaRPr>
          </a:p>
          <a:p>
            <a:pPr marL="0" indent="0">
              <a:lnSpc>
                <a:spcPct val="150000"/>
              </a:lnSpc>
              <a:buNone/>
            </a:pPr>
            <a:endParaRPr lang="fi-FI" sz="1100" dirty="0">
              <a:latin typeface="Arial"/>
              <a:cs typeface="Arial"/>
            </a:endParaRPr>
          </a:p>
          <a:p>
            <a:pPr marL="0" indent="0">
              <a:lnSpc>
                <a:spcPct val="150000"/>
              </a:lnSpc>
              <a:buNone/>
            </a:pPr>
            <a:endParaRPr lang="fi-FI" sz="1100" dirty="0"/>
          </a:p>
        </p:txBody>
      </p:sp>
      <p:pic>
        <p:nvPicPr>
          <p:cNvPr id="4" name="Kuva 3">
            <a:extLst>
              <a:ext uri="{FF2B5EF4-FFF2-40B4-BE49-F238E27FC236}">
                <a16:creationId xmlns:a16="http://schemas.microsoft.com/office/drawing/2014/main" id="{5416B877-E198-DFB0-104E-5412E46234BC}"/>
              </a:ext>
            </a:extLst>
          </p:cNvPr>
          <p:cNvPicPr>
            <a:picLocks noChangeAspect="1"/>
          </p:cNvPicPr>
          <p:nvPr/>
        </p:nvPicPr>
        <p:blipFill>
          <a:blip r:embed="rId2"/>
          <a:srcRect l="7360" r="9709"/>
          <a:stretch>
            <a:fillRect/>
          </a:stretch>
        </p:blipFill>
        <p:spPr>
          <a:xfrm>
            <a:off x="8031773" y="1523475"/>
            <a:ext cx="3748414" cy="3267982"/>
          </a:xfrm>
          <a:prstGeom prst="rect">
            <a:avLst/>
          </a:prstGeom>
        </p:spPr>
      </p:pic>
    </p:spTree>
    <p:extLst>
      <p:ext uri="{BB962C8B-B14F-4D97-AF65-F5344CB8AC3E}">
        <p14:creationId xmlns:p14="http://schemas.microsoft.com/office/powerpoint/2010/main" val="14804212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4E089-D66B-D492-C192-73CBE090D07B}"/>
            </a:ext>
          </a:extLst>
        </p:cNvPr>
        <p:cNvGrpSpPr/>
        <p:nvPr/>
      </p:nvGrpSpPr>
      <p:grpSpPr>
        <a:xfrm>
          <a:off x="0" y="0"/>
          <a:ext cx="0" cy="0"/>
          <a:chOff x="0" y="0"/>
          <a:chExt cx="0" cy="0"/>
        </a:xfrm>
      </p:grpSpPr>
      <p:pic>
        <p:nvPicPr>
          <p:cNvPr id="6" name="Kuva 5">
            <a:extLst>
              <a:ext uri="{FF2B5EF4-FFF2-40B4-BE49-F238E27FC236}">
                <a16:creationId xmlns:a16="http://schemas.microsoft.com/office/drawing/2014/main" id="{9B8472CF-41BB-8B28-11AC-3C645C3C3C78}"/>
              </a:ext>
            </a:extLst>
          </p:cNvPr>
          <p:cNvPicPr>
            <a:picLocks noChangeAspect="1"/>
          </p:cNvPicPr>
          <p:nvPr/>
        </p:nvPicPr>
        <p:blipFill>
          <a:blip r:embed="rId2"/>
          <a:srcRect l="18280" r="9260"/>
          <a:stretch>
            <a:fillRect/>
          </a:stretch>
        </p:blipFill>
        <p:spPr>
          <a:xfrm>
            <a:off x="7965097" y="1339942"/>
            <a:ext cx="4086873" cy="3771462"/>
          </a:xfrm>
          <a:prstGeom prst="rect">
            <a:avLst/>
          </a:prstGeom>
        </p:spPr>
      </p:pic>
      <p:sp>
        <p:nvSpPr>
          <p:cNvPr id="2" name="Otsikko 1">
            <a:extLst>
              <a:ext uri="{FF2B5EF4-FFF2-40B4-BE49-F238E27FC236}">
                <a16:creationId xmlns:a16="http://schemas.microsoft.com/office/drawing/2014/main" id="{0CF92C3D-F31B-4140-4D4C-AB7E44411872}"/>
              </a:ext>
            </a:extLst>
          </p:cNvPr>
          <p:cNvSpPr>
            <a:spLocks noGrp="1"/>
          </p:cNvSpPr>
          <p:nvPr>
            <p:ph type="title"/>
          </p:nvPr>
        </p:nvSpPr>
        <p:spPr>
          <a:xfrm>
            <a:off x="257970" y="334365"/>
            <a:ext cx="11011693" cy="1429180"/>
          </a:xfrm>
        </p:spPr>
        <p:txBody>
          <a:bodyPr/>
          <a:lstStyle/>
          <a:p>
            <a:r>
              <a:rPr lang="fi-FI" sz="3200" dirty="0"/>
              <a:t>Omaisuuden ja lähetysten tarkastaminen, lähetysten luovuttamatta jättäminen LSL 67 §</a:t>
            </a:r>
          </a:p>
        </p:txBody>
      </p:sp>
      <p:sp>
        <p:nvSpPr>
          <p:cNvPr id="3" name="Sisällön paikkamerkki 2">
            <a:extLst>
              <a:ext uri="{FF2B5EF4-FFF2-40B4-BE49-F238E27FC236}">
                <a16:creationId xmlns:a16="http://schemas.microsoft.com/office/drawing/2014/main" id="{D3317FBE-1BC1-8AAC-04A7-11F003C92EA5}"/>
              </a:ext>
            </a:extLst>
          </p:cNvPr>
          <p:cNvSpPr>
            <a:spLocks noGrp="1"/>
          </p:cNvSpPr>
          <p:nvPr>
            <p:ph idx="1"/>
          </p:nvPr>
        </p:nvSpPr>
        <p:spPr>
          <a:xfrm>
            <a:off x="332529" y="1339942"/>
            <a:ext cx="7503371" cy="3967006"/>
          </a:xfrm>
        </p:spPr>
        <p:txBody>
          <a:bodyPr/>
          <a:lstStyle/>
          <a:p>
            <a:pPr marL="0" indent="0">
              <a:lnSpc>
                <a:spcPct val="150000"/>
              </a:lnSpc>
              <a:buNone/>
            </a:pPr>
            <a:r>
              <a:rPr lang="fi-FI" sz="1200" dirty="0"/>
              <a:t>Mikäli on perusteltua syytä epäillä, että sinulla on esimerkiksi päihteitä tai niiden käyttöön soveltuvia välineitä tai muita vaarallisia esineitä, saadaan huoneesi tai tavarasi tarkastaa. Esimerkiksi, jos olet päihtyneen oloinen osastolla tai satuttanut itseäsi, on aikuisten tarkastettava turvallisuutesi takaamiseksi huoneesi päihteiden tai itsensä vahingoittamiseen soveltuvien esineiden osalta. Tarkastus voidaan tehdä myös silloin, jos olinpaikkasi täytyy selvittää kiireellisesti esimerkiksi silloin, jos olet lähtenyt luvatta yksiköstä eivätkä aikuiset tiedä missä olet. </a:t>
            </a:r>
          </a:p>
          <a:p>
            <a:pPr marL="0" indent="0">
              <a:lnSpc>
                <a:spcPct val="150000"/>
              </a:lnSpc>
              <a:buNone/>
            </a:pPr>
            <a:r>
              <a:rPr lang="fi-FI" sz="1200" dirty="0"/>
              <a:t>Yksikön henkilökunnalla on oikeus tarkastaa myös sinulle osoitettu viesti tai muu luottamuksellisen lähetys, mikäli on perusteltua syytä epäillä sen sisältävän edellä mainittuja aineita tai esineitä. Aikuinen ei kuitenkaan saa lukea tätä kirjettä tai muuta luottamuksellista viestiä. </a:t>
            </a:r>
          </a:p>
          <a:p>
            <a:pPr marL="0" indent="0">
              <a:lnSpc>
                <a:spcPct val="150000"/>
              </a:lnSpc>
              <a:buNone/>
            </a:pPr>
            <a:r>
              <a:rPr lang="fi-FI" sz="1200" dirty="0"/>
              <a:t>Asioistasi vastaavalla sosiaalityöntekijällä on lisäksi oikeus perustellusta syystä lukea ja päättää, että sinulle osoitettu viesti tai muu luottamuksellinen lähetys jätetään luovuttamatta. Tällöin pitää olla perusteltua syytä epäillä viestin sisällön vaarantavan sinun tai toisen henkilön henkeä, terveyttä, turvallisuutta tai kehitystä.</a:t>
            </a:r>
          </a:p>
          <a:p>
            <a:pPr marL="0" indent="0">
              <a:lnSpc>
                <a:spcPct val="150000"/>
              </a:lnSpc>
              <a:buNone/>
            </a:pPr>
            <a:r>
              <a:rPr lang="fi-FI" sz="1200" dirty="0"/>
              <a:t>Ennen kun rajoitustoimenpide tehdään, sinua tulee kuulla asiasta sekä kertoa sinulle oikeutesi asiasta valittamiseen. </a:t>
            </a:r>
          </a:p>
          <a:p>
            <a:pPr marL="0" indent="0">
              <a:lnSpc>
                <a:spcPct val="150000"/>
              </a:lnSpc>
              <a:buNone/>
            </a:pPr>
            <a:endParaRPr lang="fi-FI" sz="1200" dirty="0"/>
          </a:p>
          <a:p>
            <a:pPr marL="0" indent="0">
              <a:lnSpc>
                <a:spcPct val="150000"/>
              </a:lnSpc>
              <a:buNone/>
            </a:pPr>
            <a:endParaRPr lang="fi-FI" sz="1200" dirty="0">
              <a:latin typeface="Arial"/>
              <a:cs typeface="Arial"/>
            </a:endParaRPr>
          </a:p>
          <a:p>
            <a:pPr marL="0" indent="0">
              <a:lnSpc>
                <a:spcPct val="150000"/>
              </a:lnSpc>
              <a:buNone/>
            </a:pPr>
            <a:endParaRPr lang="fi-FI" sz="1200" dirty="0"/>
          </a:p>
        </p:txBody>
      </p:sp>
    </p:spTree>
    <p:extLst>
      <p:ext uri="{BB962C8B-B14F-4D97-AF65-F5344CB8AC3E}">
        <p14:creationId xmlns:p14="http://schemas.microsoft.com/office/powerpoint/2010/main" val="22469977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00B91-ABF1-D66A-5814-58A3898704D1}"/>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0F49096F-E62E-1359-7022-EE454A2C23E9}"/>
              </a:ext>
            </a:extLst>
          </p:cNvPr>
          <p:cNvSpPr>
            <a:spLocks noGrp="1"/>
          </p:cNvSpPr>
          <p:nvPr>
            <p:ph type="title"/>
          </p:nvPr>
        </p:nvSpPr>
        <p:spPr>
          <a:xfrm>
            <a:off x="339250" y="557406"/>
            <a:ext cx="11011693" cy="1429180"/>
          </a:xfrm>
        </p:spPr>
        <p:txBody>
          <a:bodyPr/>
          <a:lstStyle/>
          <a:p>
            <a:r>
              <a:rPr lang="fi-FI" sz="3200" dirty="0"/>
              <a:t>Kiinnipitäminen lastensuojelulaitoksessa LSL 68 § </a:t>
            </a:r>
          </a:p>
        </p:txBody>
      </p:sp>
      <p:sp>
        <p:nvSpPr>
          <p:cNvPr id="3" name="Sisällön paikkamerkki 2">
            <a:extLst>
              <a:ext uri="{FF2B5EF4-FFF2-40B4-BE49-F238E27FC236}">
                <a16:creationId xmlns:a16="http://schemas.microsoft.com/office/drawing/2014/main" id="{8403AC2D-CD74-2EB1-CA87-3AD1E2A11A63}"/>
              </a:ext>
            </a:extLst>
          </p:cNvPr>
          <p:cNvSpPr>
            <a:spLocks noGrp="1"/>
          </p:cNvSpPr>
          <p:nvPr>
            <p:ph idx="1"/>
          </p:nvPr>
        </p:nvSpPr>
        <p:spPr>
          <a:xfrm>
            <a:off x="339250" y="1271996"/>
            <a:ext cx="6732109" cy="3967006"/>
          </a:xfrm>
        </p:spPr>
        <p:txBody>
          <a:bodyPr/>
          <a:lstStyle/>
          <a:p>
            <a:pPr marL="0" indent="0">
              <a:lnSpc>
                <a:spcPct val="150000"/>
              </a:lnSpc>
              <a:buNone/>
            </a:pPr>
            <a:r>
              <a:rPr lang="fi-FI" sz="1200" dirty="0"/>
              <a:t>Yksikön aikuiset voivat sinun rauhoittamiseksi pitää sinusta kiinni, jos uhkaavalla käyttäytymiselläsi todennäköisesti vahingoittaisit itseäsi tai muita ja kiinnipitäminen on sinun oman tai toisen henkilön hengen, terveyden tai turvallisuuden välittömän vaarantumisen vuoksi välttämätöntä. </a:t>
            </a:r>
          </a:p>
          <a:p>
            <a:pPr marL="0" indent="0">
              <a:lnSpc>
                <a:spcPct val="150000"/>
              </a:lnSpc>
              <a:buNone/>
            </a:pPr>
            <a:r>
              <a:rPr lang="fi-FI" sz="1200" dirty="0"/>
              <a:t>Kiinnipitämisen on oltava luonteeltaan hoidollista. Sen aikana sinut voidaan myös siirtää esimerkiksi huoneesta toiseen. Kiinnipitäminen tarkoittaa pelkästään sinun fyysistä kiinnipitämistä, aikuiset eivät saa käyttää siinä mitään välineitä. Kiinnipitäminen tulee lopettaa heti, kun se ei ole enää välttämätöntä. Kiinnipitäminen on aina viimesijainen keino. </a:t>
            </a:r>
          </a:p>
          <a:p>
            <a:pPr marL="0" indent="0">
              <a:lnSpc>
                <a:spcPct val="150000"/>
              </a:lnSpc>
              <a:buNone/>
            </a:pPr>
            <a:r>
              <a:rPr lang="fi-FI" sz="1200" dirty="0"/>
              <a:t>Jos sinulle tulee kiinnipitämisestä jotain vammoja, pyydät tutkimusta tai kerrot, että sinua on sattunut, on sinulla oikeus terveydenhuollon ammattihenkilön tutkimukseen. Ohjaajien on aina dokumentoitava vammat, tutkimukset ja pyyntö.</a:t>
            </a:r>
          </a:p>
          <a:p>
            <a:pPr marL="0" indent="0">
              <a:lnSpc>
                <a:spcPct val="150000"/>
              </a:lnSpc>
              <a:buNone/>
            </a:pPr>
            <a:r>
              <a:rPr lang="fi-FI" sz="1200" dirty="0"/>
              <a:t>Kiinnipitotilanteista on todella tärkeää keskustella yhdessä aikuisen kanssa tapahtuneen jälkeen, koska ne voivat jäädä mielen päälle tai aiheuttaa surullisen olon. Aikuisten on tärkeää jutella kiinnipitotilanteesta myös muiden yksikön lasten kanssa, koska tilanteet voivat tuntua muistakin jännittäviltä tai ikäviltä. </a:t>
            </a:r>
          </a:p>
          <a:p>
            <a:pPr marL="0" indent="0">
              <a:lnSpc>
                <a:spcPct val="150000"/>
              </a:lnSpc>
              <a:buNone/>
            </a:pPr>
            <a:endParaRPr lang="fi-FI" sz="1200" dirty="0"/>
          </a:p>
          <a:p>
            <a:pPr marL="0" indent="0">
              <a:lnSpc>
                <a:spcPct val="150000"/>
              </a:lnSpc>
              <a:buNone/>
            </a:pPr>
            <a:endParaRPr lang="fi-FI" sz="1200" dirty="0">
              <a:latin typeface="Arial"/>
              <a:cs typeface="Arial"/>
            </a:endParaRPr>
          </a:p>
          <a:p>
            <a:pPr marL="0" indent="0">
              <a:lnSpc>
                <a:spcPct val="150000"/>
              </a:lnSpc>
              <a:buNone/>
            </a:pPr>
            <a:endParaRPr lang="fi-FI" sz="1200" dirty="0"/>
          </a:p>
        </p:txBody>
      </p:sp>
      <p:pic>
        <p:nvPicPr>
          <p:cNvPr id="4" name="Kuva 3">
            <a:extLst>
              <a:ext uri="{FF2B5EF4-FFF2-40B4-BE49-F238E27FC236}">
                <a16:creationId xmlns:a16="http://schemas.microsoft.com/office/drawing/2014/main" id="{349C1118-5E27-BC77-6589-C5A2D3707B5B}"/>
              </a:ext>
            </a:extLst>
          </p:cNvPr>
          <p:cNvPicPr>
            <a:picLocks noChangeAspect="1"/>
          </p:cNvPicPr>
          <p:nvPr/>
        </p:nvPicPr>
        <p:blipFill>
          <a:blip r:embed="rId2"/>
          <a:srcRect l="3841"/>
          <a:stretch>
            <a:fillRect/>
          </a:stretch>
        </p:blipFill>
        <p:spPr>
          <a:xfrm>
            <a:off x="7294880" y="1328209"/>
            <a:ext cx="4651561" cy="3459127"/>
          </a:xfrm>
          <a:prstGeom prst="rect">
            <a:avLst/>
          </a:prstGeom>
        </p:spPr>
      </p:pic>
    </p:spTree>
    <p:extLst>
      <p:ext uri="{BB962C8B-B14F-4D97-AF65-F5344CB8AC3E}">
        <p14:creationId xmlns:p14="http://schemas.microsoft.com/office/powerpoint/2010/main" val="39919434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7FBEE-1ABF-7F32-F72E-06A33ED4A2A5}"/>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653DCF50-AEC8-654C-46A6-5758588311C3}"/>
              </a:ext>
            </a:extLst>
          </p:cNvPr>
          <p:cNvSpPr>
            <a:spLocks noGrp="1"/>
          </p:cNvSpPr>
          <p:nvPr>
            <p:ph type="title"/>
          </p:nvPr>
        </p:nvSpPr>
        <p:spPr>
          <a:xfrm>
            <a:off x="339250" y="557406"/>
            <a:ext cx="11011693" cy="1429180"/>
          </a:xfrm>
        </p:spPr>
        <p:txBody>
          <a:bodyPr/>
          <a:lstStyle/>
          <a:p>
            <a:r>
              <a:rPr lang="fi-FI" sz="3200" dirty="0"/>
              <a:t>Kiinnipitäminen luvatta lastensuojelulaitoksesta poistumisen estämiseksi LSL 68 a § </a:t>
            </a:r>
          </a:p>
        </p:txBody>
      </p:sp>
      <p:sp>
        <p:nvSpPr>
          <p:cNvPr id="3" name="Sisällön paikkamerkki 2">
            <a:extLst>
              <a:ext uri="{FF2B5EF4-FFF2-40B4-BE49-F238E27FC236}">
                <a16:creationId xmlns:a16="http://schemas.microsoft.com/office/drawing/2014/main" id="{50B7F94E-18F8-2000-9175-D0D2FF067C25}"/>
              </a:ext>
            </a:extLst>
          </p:cNvPr>
          <p:cNvSpPr>
            <a:spLocks noGrp="1"/>
          </p:cNvSpPr>
          <p:nvPr>
            <p:ph idx="1"/>
          </p:nvPr>
        </p:nvSpPr>
        <p:spPr>
          <a:xfrm>
            <a:off x="339250" y="1571129"/>
            <a:ext cx="6732109" cy="3967006"/>
          </a:xfrm>
        </p:spPr>
        <p:txBody>
          <a:bodyPr/>
          <a:lstStyle/>
          <a:p>
            <a:pPr marL="0" indent="0">
              <a:lnSpc>
                <a:spcPct val="150000"/>
              </a:lnSpc>
              <a:buNone/>
            </a:pPr>
            <a:r>
              <a:rPr lang="fi-FI" sz="1200" dirty="0"/>
              <a:t>Aikuinen voi estää sinua poistumasta yksiköstä tai sen piha-alueelta kiinnipitämällä, jos on huoli siitä, että sinun tai jonkun muun terveys tai henki on uhattuna. Kiinnipitämisen on oltava luonteeltaan hoidollista. Sen aikana sinut voidaan myös siirtää esimerkiksi omaan huoneeseen. Kiinnipitäminen tarkoittaa pelkästään sinun fyysistä kiinnipitämistä, aikuiset eivät saa käyttää siinä mitään välineitä. Kiinnipitäminen tulee lopettaa heti, kun se ei ole enää välttämätöntä. Kiinnipitäminen on aina viimesijainen keino. Kun sinua pidetään kiinni tämän pykälän nojalla, tarkoitus on estää poistumisesi, ei rauhoitella sinua.</a:t>
            </a:r>
          </a:p>
          <a:p>
            <a:pPr marL="0" indent="0">
              <a:lnSpc>
                <a:spcPct val="150000"/>
              </a:lnSpc>
              <a:buNone/>
            </a:pPr>
            <a:r>
              <a:rPr lang="fi-FI" sz="1200" dirty="0"/>
              <a:t>Jos sinulle tulee kiinnipitämisestä jotain vammoja, pyydät tutkimusta tai kerrot, että sinua on sattunut, on sinulla oikeus terveydenhuollon ammattihenkilön tutkimukseen. Ohjaajien on aina dokumentoitava vammat, tutkimukset ja pyyntö.</a:t>
            </a:r>
          </a:p>
          <a:p>
            <a:pPr marL="0" indent="0">
              <a:lnSpc>
                <a:spcPct val="150000"/>
              </a:lnSpc>
              <a:buNone/>
            </a:pPr>
            <a:r>
              <a:rPr lang="fi-FI" sz="1200" dirty="0"/>
              <a:t>Kiinnipitotilanteista on todella tärkeää keskustella yhdessä aikuisen kanssa tapahtuneen jälkeen, koska ne voivat jäädä mielen päälle tai aiheuttaa surullisen olon. Aikuisten on tärkeää jutella kiinnipitotilanteesta myös muiden yksikön lasten kanssa, koska tilanteet voivat tuntua muistakin jännittäviltä tai ikäviltä. </a:t>
            </a:r>
          </a:p>
          <a:p>
            <a:pPr marL="0" indent="0">
              <a:lnSpc>
                <a:spcPct val="150000"/>
              </a:lnSpc>
              <a:buNone/>
            </a:pPr>
            <a:endParaRPr lang="fi-FI" sz="1200" dirty="0"/>
          </a:p>
          <a:p>
            <a:pPr marL="0" indent="0">
              <a:lnSpc>
                <a:spcPct val="150000"/>
              </a:lnSpc>
              <a:buNone/>
            </a:pPr>
            <a:endParaRPr lang="fi-FI" sz="1200" dirty="0">
              <a:latin typeface="Arial"/>
              <a:cs typeface="Arial"/>
            </a:endParaRPr>
          </a:p>
          <a:p>
            <a:pPr marL="0" indent="0">
              <a:lnSpc>
                <a:spcPct val="150000"/>
              </a:lnSpc>
              <a:buNone/>
            </a:pPr>
            <a:endParaRPr lang="fi-FI" sz="1200" dirty="0"/>
          </a:p>
        </p:txBody>
      </p:sp>
      <p:pic>
        <p:nvPicPr>
          <p:cNvPr id="7" name="Kuva 6">
            <a:extLst>
              <a:ext uri="{FF2B5EF4-FFF2-40B4-BE49-F238E27FC236}">
                <a16:creationId xmlns:a16="http://schemas.microsoft.com/office/drawing/2014/main" id="{D9A6C877-6123-2E20-0B5C-F4422D994F03}"/>
              </a:ext>
            </a:extLst>
          </p:cNvPr>
          <p:cNvPicPr>
            <a:picLocks noChangeAspect="1"/>
          </p:cNvPicPr>
          <p:nvPr/>
        </p:nvPicPr>
        <p:blipFill>
          <a:blip r:embed="rId2"/>
          <a:srcRect/>
          <a:stretch>
            <a:fillRect/>
          </a:stretch>
        </p:blipFill>
        <p:spPr>
          <a:xfrm>
            <a:off x="7595616" y="1571129"/>
            <a:ext cx="4101646" cy="3428999"/>
          </a:xfrm>
          <a:prstGeom prst="rect">
            <a:avLst/>
          </a:prstGeom>
        </p:spPr>
      </p:pic>
    </p:spTree>
    <p:extLst>
      <p:ext uri="{BB962C8B-B14F-4D97-AF65-F5344CB8AC3E}">
        <p14:creationId xmlns:p14="http://schemas.microsoft.com/office/powerpoint/2010/main" val="28970989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1F1CA-3736-43B3-16FE-84AE4DD31618}"/>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2CAC974C-EACA-720B-D900-AAE81D767DAC}"/>
              </a:ext>
            </a:extLst>
          </p:cNvPr>
          <p:cNvSpPr>
            <a:spLocks noGrp="1"/>
          </p:cNvSpPr>
          <p:nvPr>
            <p:ph type="title"/>
          </p:nvPr>
        </p:nvSpPr>
        <p:spPr>
          <a:xfrm>
            <a:off x="349410" y="603204"/>
            <a:ext cx="11011693" cy="1429180"/>
          </a:xfrm>
        </p:spPr>
        <p:txBody>
          <a:bodyPr/>
          <a:lstStyle/>
          <a:p>
            <a:r>
              <a:rPr lang="fi-FI" sz="3200" dirty="0"/>
              <a:t>Liikkumisvapauden rajoittaminen LSL 69 §</a:t>
            </a:r>
          </a:p>
        </p:txBody>
      </p:sp>
      <p:sp>
        <p:nvSpPr>
          <p:cNvPr id="3" name="Sisällön paikkamerkki 2">
            <a:extLst>
              <a:ext uri="{FF2B5EF4-FFF2-40B4-BE49-F238E27FC236}">
                <a16:creationId xmlns:a16="http://schemas.microsoft.com/office/drawing/2014/main" id="{77FE3ED4-9B62-8494-2EFC-79E73756BFC8}"/>
              </a:ext>
            </a:extLst>
          </p:cNvPr>
          <p:cNvSpPr>
            <a:spLocks noGrp="1"/>
          </p:cNvSpPr>
          <p:nvPr>
            <p:ph idx="1"/>
          </p:nvPr>
        </p:nvSpPr>
        <p:spPr>
          <a:xfrm>
            <a:off x="349410" y="1317794"/>
            <a:ext cx="6989763" cy="3967006"/>
          </a:xfrm>
        </p:spPr>
        <p:txBody>
          <a:bodyPr/>
          <a:lstStyle/>
          <a:p>
            <a:pPr marL="0" indent="0">
              <a:lnSpc>
                <a:spcPct val="150000"/>
              </a:lnSpc>
              <a:buNone/>
            </a:pPr>
            <a:r>
              <a:rPr lang="fi-FI" sz="1200" b="1" dirty="0"/>
              <a:t>Liikkumisvapauden rajoittamisen tarkoituksena on </a:t>
            </a:r>
            <a:r>
              <a:rPr lang="fi-FI" sz="1200" dirty="0"/>
              <a:t>estää sinun vahingollinen käyttäytymisesi sekä turvata lapselle tärkeä kasvu, kehitys ja terveys. Sen avulla pyritään mahdollistamaan kokonaisvaltainen hoito ja hyvinvoinnin seuranta, oikea-aikainen hoidon toteutuminen ja toipuminen.</a:t>
            </a:r>
          </a:p>
          <a:p>
            <a:pPr marL="0" indent="0">
              <a:lnSpc>
                <a:spcPct val="150000"/>
              </a:lnSpc>
              <a:buNone/>
            </a:pPr>
            <a:r>
              <a:rPr lang="fi-FI" sz="1200" dirty="0"/>
              <a:t>Liikkumisvapauttasi ei saa rajoittaa laajempana tai pidemmäksi ajaksi kuin sinun hoito- ja kasvatuksesi välttämättä edellyttää. Päätöstä tehtäessä aikuisen on selvitettävä sinun toivomuksesi ja mielipiteesi asiassa. Liikkumisvapauden rajoituksen perusteet tulee käydä kanssasi läpi jo heti rajoituksen alussa. </a:t>
            </a:r>
          </a:p>
          <a:p>
            <a:pPr marL="0" indent="0">
              <a:lnSpc>
                <a:spcPct val="150000"/>
              </a:lnSpc>
              <a:buNone/>
            </a:pPr>
            <a:r>
              <a:rPr lang="fi-FI" sz="1200" b="1" dirty="0"/>
              <a:t>Liikkumisvapauden rajoittamisen tavoitteena on, </a:t>
            </a:r>
            <a:r>
              <a:rPr lang="fi-FI" sz="1200" dirty="0"/>
              <a:t>että poistut päätöksessä määritetyltä alueelta vain yhdessä yksikön työntekijän kanssa. Aikuiset pyrkivät rajoituksesta huolimatta turvaamaan osallistumisesi koulunkäyntiin, harrastuksiin, retkille tai muuhun vastaavaan toimintaan. </a:t>
            </a:r>
          </a:p>
          <a:p>
            <a:pPr marL="0" indent="0">
              <a:lnSpc>
                <a:spcPct val="150000"/>
              </a:lnSpc>
              <a:buNone/>
            </a:pPr>
            <a:endParaRPr lang="fi-FI" sz="1200" dirty="0"/>
          </a:p>
          <a:p>
            <a:pPr marL="0" indent="0">
              <a:lnSpc>
                <a:spcPct val="150000"/>
              </a:lnSpc>
              <a:buNone/>
            </a:pPr>
            <a:endParaRPr lang="fi-FI" sz="1200" dirty="0">
              <a:latin typeface="Arial"/>
              <a:cs typeface="Arial"/>
            </a:endParaRPr>
          </a:p>
          <a:p>
            <a:pPr marL="0" indent="0">
              <a:lnSpc>
                <a:spcPct val="150000"/>
              </a:lnSpc>
              <a:buNone/>
            </a:pPr>
            <a:endParaRPr lang="fi-FI" sz="1200" dirty="0"/>
          </a:p>
        </p:txBody>
      </p:sp>
      <p:pic>
        <p:nvPicPr>
          <p:cNvPr id="4" name="Kuva 3">
            <a:extLst>
              <a:ext uri="{FF2B5EF4-FFF2-40B4-BE49-F238E27FC236}">
                <a16:creationId xmlns:a16="http://schemas.microsoft.com/office/drawing/2014/main" id="{D4FC843B-46D4-EDE3-86AF-FA1CFC236C5F}"/>
              </a:ext>
            </a:extLst>
          </p:cNvPr>
          <p:cNvPicPr>
            <a:picLocks noChangeAspect="1"/>
          </p:cNvPicPr>
          <p:nvPr/>
        </p:nvPicPr>
        <p:blipFill>
          <a:blip r:embed="rId2"/>
          <a:srcRect l="8887" r="7154"/>
          <a:stretch>
            <a:fillRect/>
          </a:stretch>
        </p:blipFill>
        <p:spPr>
          <a:xfrm>
            <a:off x="7719460" y="1594965"/>
            <a:ext cx="3904162" cy="3424894"/>
          </a:xfrm>
          <a:prstGeom prst="rect">
            <a:avLst/>
          </a:prstGeom>
        </p:spPr>
      </p:pic>
    </p:spTree>
    <p:extLst>
      <p:ext uri="{BB962C8B-B14F-4D97-AF65-F5344CB8AC3E}">
        <p14:creationId xmlns:p14="http://schemas.microsoft.com/office/powerpoint/2010/main" val="42064434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27C85-6E14-A3DB-F69F-75D8DE8520D5}"/>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3B8E223B-24CA-7E2D-30DE-4504993894EE}"/>
              </a:ext>
            </a:extLst>
          </p:cNvPr>
          <p:cNvSpPr>
            <a:spLocks noGrp="1"/>
          </p:cNvSpPr>
          <p:nvPr>
            <p:ph type="title"/>
          </p:nvPr>
        </p:nvSpPr>
        <p:spPr>
          <a:xfrm>
            <a:off x="367505" y="387990"/>
            <a:ext cx="10656096" cy="1429180"/>
          </a:xfrm>
        </p:spPr>
        <p:txBody>
          <a:bodyPr/>
          <a:lstStyle/>
          <a:p>
            <a:r>
              <a:rPr lang="fi-FI" sz="3200" dirty="0"/>
              <a:t>Luvatta laitoksesta poistuneen lapsen etsintä ja palauttaminen LSL 69 a §</a:t>
            </a:r>
          </a:p>
        </p:txBody>
      </p:sp>
      <p:sp>
        <p:nvSpPr>
          <p:cNvPr id="3" name="Sisällön paikkamerkki 2">
            <a:extLst>
              <a:ext uri="{FF2B5EF4-FFF2-40B4-BE49-F238E27FC236}">
                <a16:creationId xmlns:a16="http://schemas.microsoft.com/office/drawing/2014/main" id="{3745B0E7-9114-FF01-5255-CD49192F1209}"/>
              </a:ext>
            </a:extLst>
          </p:cNvPr>
          <p:cNvSpPr>
            <a:spLocks noGrp="1"/>
          </p:cNvSpPr>
          <p:nvPr>
            <p:ph idx="1"/>
          </p:nvPr>
        </p:nvSpPr>
        <p:spPr>
          <a:xfrm>
            <a:off x="367505" y="1488026"/>
            <a:ext cx="6884942" cy="3967006"/>
          </a:xfrm>
        </p:spPr>
        <p:txBody>
          <a:bodyPr/>
          <a:lstStyle/>
          <a:p>
            <a:pPr marL="0" indent="0">
              <a:lnSpc>
                <a:spcPct val="150000"/>
              </a:lnSpc>
              <a:buNone/>
            </a:pPr>
            <a:r>
              <a:rPr lang="fi-FI" sz="1400" dirty="0"/>
              <a:t>Jos olet poistunut luvattomasti yksiköstä tai et palaa sinne ennalta sovitusti luvallisen poistumisen jälkeen, yksikön aikuisten on viipymättä ryhdyttävä etsimään sinua. Kun olinpaikkasi on selvinnyt, yksikön ja asioistasi vastaavan sosiaalityöntekijän tulee yhteistyössä sopia sinun kuljettamisestasi takaisin laitokseen, ellet palaa vapaaehtoisesti. Aikuinen voi kuljettaa sinut takaisin yksikköön auton lisäksi esimerkiksi junassa tai bussissa. </a:t>
            </a:r>
          </a:p>
          <a:p>
            <a:pPr marL="0" indent="0">
              <a:buNone/>
            </a:pPr>
            <a:r>
              <a:rPr lang="fi-FI" sz="1800" b="1" dirty="0"/>
              <a:t>Tärkeintä on, että pääset takaisin turvaan </a:t>
            </a:r>
            <a:r>
              <a:rPr lang="fi-FI" sz="2800" b="1" dirty="0"/>
              <a:t>♥</a:t>
            </a:r>
            <a:endParaRPr lang="fi-FI" sz="1800" b="1" dirty="0"/>
          </a:p>
        </p:txBody>
      </p:sp>
      <p:pic>
        <p:nvPicPr>
          <p:cNvPr id="7" name="Kuva 6">
            <a:extLst>
              <a:ext uri="{FF2B5EF4-FFF2-40B4-BE49-F238E27FC236}">
                <a16:creationId xmlns:a16="http://schemas.microsoft.com/office/drawing/2014/main" id="{9BE36187-7E45-C7A3-0D95-3EC5ED4BFE89}"/>
              </a:ext>
            </a:extLst>
          </p:cNvPr>
          <p:cNvPicPr>
            <a:picLocks noChangeAspect="1"/>
          </p:cNvPicPr>
          <p:nvPr/>
        </p:nvPicPr>
        <p:blipFill>
          <a:blip r:embed="rId2"/>
          <a:srcRect/>
          <a:stretch>
            <a:fillRect/>
          </a:stretch>
        </p:blipFill>
        <p:spPr>
          <a:xfrm>
            <a:off x="7558257" y="1188720"/>
            <a:ext cx="4266238" cy="3566599"/>
          </a:xfrm>
          <a:prstGeom prst="rect">
            <a:avLst/>
          </a:prstGeom>
        </p:spPr>
      </p:pic>
    </p:spTree>
    <p:extLst>
      <p:ext uri="{BB962C8B-B14F-4D97-AF65-F5344CB8AC3E}">
        <p14:creationId xmlns:p14="http://schemas.microsoft.com/office/powerpoint/2010/main" val="8091733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A2A1E-0984-EDC6-BBC5-2531C3EF74E6}"/>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AA628D88-525A-7795-501D-FC3E0E067C42}"/>
              </a:ext>
            </a:extLst>
          </p:cNvPr>
          <p:cNvSpPr>
            <a:spLocks noGrp="1"/>
          </p:cNvSpPr>
          <p:nvPr>
            <p:ph type="title"/>
          </p:nvPr>
        </p:nvSpPr>
        <p:spPr>
          <a:xfrm>
            <a:off x="367505" y="387990"/>
            <a:ext cx="10656096" cy="1429180"/>
          </a:xfrm>
        </p:spPr>
        <p:txBody>
          <a:bodyPr/>
          <a:lstStyle/>
          <a:p>
            <a:r>
              <a:rPr lang="fi-FI" sz="3200" dirty="0"/>
              <a:t>Lapsen kiinniotto LSL 69 b §</a:t>
            </a:r>
          </a:p>
        </p:txBody>
      </p:sp>
      <p:sp>
        <p:nvSpPr>
          <p:cNvPr id="3" name="Sisällön paikkamerkki 2">
            <a:extLst>
              <a:ext uri="{FF2B5EF4-FFF2-40B4-BE49-F238E27FC236}">
                <a16:creationId xmlns:a16="http://schemas.microsoft.com/office/drawing/2014/main" id="{2719EA67-7683-019B-7846-1E1A786708A1}"/>
              </a:ext>
            </a:extLst>
          </p:cNvPr>
          <p:cNvSpPr>
            <a:spLocks noGrp="1"/>
          </p:cNvSpPr>
          <p:nvPr>
            <p:ph idx="1"/>
          </p:nvPr>
        </p:nvSpPr>
        <p:spPr>
          <a:xfrm>
            <a:off x="367505" y="1488026"/>
            <a:ext cx="6884942" cy="3967006"/>
          </a:xfrm>
        </p:spPr>
        <p:txBody>
          <a:bodyPr/>
          <a:lstStyle/>
          <a:p>
            <a:pPr marL="0" indent="0">
              <a:lnSpc>
                <a:spcPct val="150000"/>
              </a:lnSpc>
              <a:buNone/>
            </a:pPr>
            <a:r>
              <a:rPr lang="fi-FI" sz="1400" dirty="0"/>
              <a:t>Kun ohjaaja tai sosiaalityöntekijä tavoittaa sinut luvattomalta poissaololta, hän saa ottaa sinut kiinni. Aikuinen saa tehdä kiinnioton yhteydessä henkilöntarkastuksen ja ottaa vaaralliset tavarat sinulta pois. Aikuinen saa tarvittaessa käyttää sen verran voimaa kuin tilanteen turvallinen hoitaminen edellyttää. Aikuinen voi myös siirtää sinut autoon pitämällä sinusta kiinni. Koskemisen pitää olla lähtökohtaisesti kevyttä taluttamista. </a:t>
            </a:r>
            <a:endParaRPr lang="fi-FI" sz="1400" b="1" dirty="0"/>
          </a:p>
          <a:p>
            <a:pPr marL="0" indent="0">
              <a:lnSpc>
                <a:spcPct val="150000"/>
              </a:lnSpc>
              <a:buNone/>
            </a:pPr>
            <a:r>
              <a:rPr lang="fi-FI" sz="1400" dirty="0"/>
              <a:t>Sosiaalityöntekijällä on oikeus mennä asuntoon tai esimerkiksi varastoon, jos hän tietää, että olet siellä ja terveytesi tai turvallisuutesi on vakavasti vaarassa.</a:t>
            </a:r>
            <a:endParaRPr lang="fi-FI" sz="1400" b="1" dirty="0"/>
          </a:p>
        </p:txBody>
      </p:sp>
      <p:pic>
        <p:nvPicPr>
          <p:cNvPr id="7" name="Kuva 6">
            <a:extLst>
              <a:ext uri="{FF2B5EF4-FFF2-40B4-BE49-F238E27FC236}">
                <a16:creationId xmlns:a16="http://schemas.microsoft.com/office/drawing/2014/main" id="{133796AF-19C9-F840-26BA-9DF453A98999}"/>
              </a:ext>
            </a:extLst>
          </p:cNvPr>
          <p:cNvPicPr>
            <a:picLocks noChangeAspect="1"/>
          </p:cNvPicPr>
          <p:nvPr/>
        </p:nvPicPr>
        <p:blipFill>
          <a:blip r:embed="rId2"/>
          <a:srcRect/>
          <a:stretch>
            <a:fillRect/>
          </a:stretch>
        </p:blipFill>
        <p:spPr>
          <a:xfrm>
            <a:off x="7456698" y="1152144"/>
            <a:ext cx="4367797" cy="3651503"/>
          </a:xfrm>
          <a:prstGeom prst="rect">
            <a:avLst/>
          </a:prstGeom>
        </p:spPr>
      </p:pic>
    </p:spTree>
    <p:extLst>
      <p:ext uri="{BB962C8B-B14F-4D97-AF65-F5344CB8AC3E}">
        <p14:creationId xmlns:p14="http://schemas.microsoft.com/office/powerpoint/2010/main" val="20825315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FA56F-5467-7DE1-26AB-7893915D5B67}"/>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77D2A54D-DA69-1B96-8EB2-DA6A7249FB86}"/>
              </a:ext>
            </a:extLst>
          </p:cNvPr>
          <p:cNvSpPr>
            <a:spLocks noGrp="1"/>
          </p:cNvSpPr>
          <p:nvPr>
            <p:ph type="title"/>
          </p:nvPr>
        </p:nvSpPr>
        <p:spPr>
          <a:xfrm>
            <a:off x="367505" y="387990"/>
            <a:ext cx="10656096" cy="1429180"/>
          </a:xfrm>
        </p:spPr>
        <p:txBody>
          <a:bodyPr/>
          <a:lstStyle/>
          <a:p>
            <a:r>
              <a:rPr lang="fi-FI" sz="3200" dirty="0"/>
              <a:t>Kiinniotetun lapsen kuljettaminen LSL 69 c §</a:t>
            </a:r>
          </a:p>
        </p:txBody>
      </p:sp>
      <p:sp>
        <p:nvSpPr>
          <p:cNvPr id="3" name="Sisällön paikkamerkki 2">
            <a:extLst>
              <a:ext uri="{FF2B5EF4-FFF2-40B4-BE49-F238E27FC236}">
                <a16:creationId xmlns:a16="http://schemas.microsoft.com/office/drawing/2014/main" id="{BF8A35D6-C12D-B4A0-7046-6958F3E45024}"/>
              </a:ext>
            </a:extLst>
          </p:cNvPr>
          <p:cNvSpPr>
            <a:spLocks noGrp="1"/>
          </p:cNvSpPr>
          <p:nvPr>
            <p:ph idx="1"/>
          </p:nvPr>
        </p:nvSpPr>
        <p:spPr>
          <a:xfrm>
            <a:off x="367505" y="1488026"/>
            <a:ext cx="6884942" cy="3967006"/>
          </a:xfrm>
        </p:spPr>
        <p:txBody>
          <a:bodyPr/>
          <a:lstStyle/>
          <a:p>
            <a:pPr marL="0" indent="0">
              <a:lnSpc>
                <a:spcPct val="150000"/>
              </a:lnSpc>
              <a:buNone/>
            </a:pPr>
            <a:r>
              <a:rPr lang="fi-FI" sz="1400" dirty="0"/>
              <a:t>Kun olinpaikkasi on selvinnyt luvattoman poissaolon aikana, yksikön ja asioistasi vastaavan sosiaalityöntekijän tulee yhteistyössä sopia sinun kuljettamisestasi takaisin laitokseen, ellet palaa vapaaehtoisesti. Aikuinen voi kuljettaa sinut takaisin yksikköön auton lisäksi esimerkiksi junassa tai bussissa. </a:t>
            </a:r>
          </a:p>
          <a:p>
            <a:pPr marL="0" indent="0">
              <a:lnSpc>
                <a:spcPct val="150000"/>
              </a:lnSpc>
              <a:buNone/>
            </a:pPr>
            <a:r>
              <a:rPr lang="fi-FI" sz="1400" dirty="0"/>
              <a:t>Kun sinua kuljetetaan takaisin yksikköön, sinua kuljettava henkilö saa turvallisen kuljetuksen varmistamiseksi pitää sinusta lyhytaikaisesti kiinni autossa, jos sinä sekavan tai uhkaavan käyttäytymisen perusteella todennäköisesti vahingoittaisit itseäsi tai ohjaajia, tai kiinnipitäminen on sinun oman tai toisen henkilön hengen, terveyden tai turvallisuuden välittömän vaarantumisen vuoksi välttämätöntä. </a:t>
            </a:r>
          </a:p>
          <a:p>
            <a:pPr marL="0" indent="0">
              <a:lnSpc>
                <a:spcPct val="150000"/>
              </a:lnSpc>
              <a:buNone/>
            </a:pPr>
            <a:r>
              <a:rPr lang="fi-FI" sz="1400" dirty="0"/>
              <a:t>Lisäksi aikuinen saa tehdä sinulle henkilöntarkastuksen, ja ottaa kuljetusta vaarantavat tavarat pois kuljetuksen yhteydessä. Aikuinen voi käyttää näiden tekemiseen sen verran voimaa kuin tilanteen turvallinen hoitaminen edellyttää. </a:t>
            </a:r>
          </a:p>
        </p:txBody>
      </p:sp>
      <p:pic>
        <p:nvPicPr>
          <p:cNvPr id="4" name="Kuva 3">
            <a:extLst>
              <a:ext uri="{FF2B5EF4-FFF2-40B4-BE49-F238E27FC236}">
                <a16:creationId xmlns:a16="http://schemas.microsoft.com/office/drawing/2014/main" id="{D95E971E-713A-578C-10DA-28662B3CFAE5}"/>
              </a:ext>
            </a:extLst>
          </p:cNvPr>
          <p:cNvPicPr>
            <a:picLocks noChangeAspect="1"/>
          </p:cNvPicPr>
          <p:nvPr/>
        </p:nvPicPr>
        <p:blipFill>
          <a:blip r:embed="rId2"/>
          <a:stretch>
            <a:fillRect/>
          </a:stretch>
        </p:blipFill>
        <p:spPr>
          <a:xfrm>
            <a:off x="7450216" y="1168405"/>
            <a:ext cx="4248368" cy="3816546"/>
          </a:xfrm>
          <a:prstGeom prst="rect">
            <a:avLst/>
          </a:prstGeom>
        </p:spPr>
      </p:pic>
    </p:spTree>
    <p:extLst>
      <p:ext uri="{BB962C8B-B14F-4D97-AF65-F5344CB8AC3E}">
        <p14:creationId xmlns:p14="http://schemas.microsoft.com/office/powerpoint/2010/main" val="14003656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E3175-DC84-4012-3677-D50EC5770A71}"/>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4E440F94-1E7B-3D54-978C-40E215525954}"/>
              </a:ext>
            </a:extLst>
          </p:cNvPr>
          <p:cNvSpPr>
            <a:spLocks noGrp="1"/>
          </p:cNvSpPr>
          <p:nvPr>
            <p:ph type="title"/>
          </p:nvPr>
        </p:nvSpPr>
        <p:spPr>
          <a:xfrm>
            <a:off x="367504" y="560710"/>
            <a:ext cx="11011693" cy="1429180"/>
          </a:xfrm>
        </p:spPr>
        <p:txBody>
          <a:bodyPr/>
          <a:lstStyle/>
          <a:p>
            <a:r>
              <a:rPr lang="fi-FI" sz="3200" dirty="0"/>
              <a:t>Eristäminen LSL 70 §</a:t>
            </a:r>
          </a:p>
        </p:txBody>
      </p:sp>
      <p:sp>
        <p:nvSpPr>
          <p:cNvPr id="3" name="Sisällön paikkamerkki 2">
            <a:extLst>
              <a:ext uri="{FF2B5EF4-FFF2-40B4-BE49-F238E27FC236}">
                <a16:creationId xmlns:a16="http://schemas.microsoft.com/office/drawing/2014/main" id="{9DAA7B5D-04D4-B1BC-C087-3B1F57E18480}"/>
              </a:ext>
            </a:extLst>
          </p:cNvPr>
          <p:cNvSpPr>
            <a:spLocks noGrp="1"/>
          </p:cNvSpPr>
          <p:nvPr>
            <p:ph idx="1"/>
          </p:nvPr>
        </p:nvSpPr>
        <p:spPr>
          <a:xfrm>
            <a:off x="367504" y="1275300"/>
            <a:ext cx="6305047" cy="3967006"/>
          </a:xfrm>
        </p:spPr>
        <p:txBody>
          <a:bodyPr/>
          <a:lstStyle/>
          <a:p>
            <a:pPr marL="0" indent="0">
              <a:lnSpc>
                <a:spcPct val="150000"/>
              </a:lnSpc>
              <a:buNone/>
            </a:pPr>
            <a:r>
              <a:rPr lang="fi-FI" sz="1200" dirty="0"/>
              <a:t>Sinut voidaan eristää yksikön muista lapsista, jos käyttäytymisesi perusteella olet merkittävästi vaaraksi itsellesi tai muille. Kun olet eristettynä, aikuisen tulee olla koko ajan kuuloetäisyydellä sinusta. Aikuisten pitää sopia keskenään, kuka huolehtii sinusta eristämisen aikana. </a:t>
            </a:r>
          </a:p>
          <a:p>
            <a:pPr marL="0" indent="0">
              <a:lnSpc>
                <a:spcPct val="150000"/>
              </a:lnSpc>
              <a:buNone/>
            </a:pPr>
            <a:r>
              <a:rPr lang="fi-FI" sz="1200" dirty="0"/>
              <a:t>Eristämistä ei saa määrätä pidemmäksi aikaa kuin sinun huolenpitosi ja hoitosi välttämättä edellyttävät. Eristämistä ei saa jatkaa yhtäjaksoisesti yli 12 tuntia. Eristäminen on lopetettava heti, kun se ei enää ole välttämätöntä. </a:t>
            </a:r>
          </a:p>
          <a:p>
            <a:pPr marL="0" indent="0">
              <a:lnSpc>
                <a:spcPct val="150000"/>
              </a:lnSpc>
              <a:buNone/>
            </a:pPr>
            <a:r>
              <a:rPr lang="fi-FI" sz="1200" dirty="0"/>
              <a:t>Myös se, että sinut laitetaan omaan huoneeseesi voi olla eristämistä. Silloin oleellinen seikka on, onko sinulla tosiasiallinen mahdollisuus poistua huoneesta halutessasi. Oven ei tarvitse olla lukossa, ja silti kyse voi olla eristämisestä. </a:t>
            </a:r>
          </a:p>
          <a:p>
            <a:pPr marL="0" indent="0">
              <a:lnSpc>
                <a:spcPct val="150000"/>
              </a:lnSpc>
              <a:buNone/>
            </a:pPr>
            <a:r>
              <a:rPr lang="fi-FI" sz="1200" dirty="0"/>
              <a:t>Ennen kun rajoitustoimenpide tehdään, sinua tulee kuulla asiasta sekä kertoa sinulle oikeutesi asiasta valittamiseen. </a:t>
            </a:r>
          </a:p>
          <a:p>
            <a:pPr marL="0" indent="0">
              <a:lnSpc>
                <a:spcPct val="150000"/>
              </a:lnSpc>
              <a:buNone/>
            </a:pPr>
            <a:endParaRPr lang="fi-FI" sz="1200" dirty="0"/>
          </a:p>
          <a:p>
            <a:pPr marL="0" indent="0">
              <a:lnSpc>
                <a:spcPct val="150000"/>
              </a:lnSpc>
              <a:buNone/>
            </a:pPr>
            <a:endParaRPr lang="fi-FI" sz="1200" dirty="0">
              <a:latin typeface="Arial"/>
              <a:cs typeface="Arial"/>
            </a:endParaRPr>
          </a:p>
          <a:p>
            <a:pPr marL="0" indent="0">
              <a:lnSpc>
                <a:spcPct val="150000"/>
              </a:lnSpc>
              <a:buNone/>
            </a:pPr>
            <a:endParaRPr lang="fi-FI" sz="1200" dirty="0"/>
          </a:p>
        </p:txBody>
      </p:sp>
      <p:pic>
        <p:nvPicPr>
          <p:cNvPr id="6" name="Kuva 5">
            <a:extLst>
              <a:ext uri="{FF2B5EF4-FFF2-40B4-BE49-F238E27FC236}">
                <a16:creationId xmlns:a16="http://schemas.microsoft.com/office/drawing/2014/main" id="{2F301D03-74E9-D79A-13F9-53B17C5C8022}"/>
              </a:ext>
            </a:extLst>
          </p:cNvPr>
          <p:cNvPicPr>
            <a:picLocks noChangeAspect="1"/>
          </p:cNvPicPr>
          <p:nvPr/>
        </p:nvPicPr>
        <p:blipFill>
          <a:blip r:embed="rId2"/>
          <a:srcRect l="2803"/>
          <a:stretch>
            <a:fillRect/>
          </a:stretch>
        </p:blipFill>
        <p:spPr>
          <a:xfrm>
            <a:off x="6876015" y="1242170"/>
            <a:ext cx="4800048" cy="3114812"/>
          </a:xfrm>
          <a:prstGeom prst="rect">
            <a:avLst/>
          </a:prstGeom>
        </p:spPr>
      </p:pic>
    </p:spTree>
    <p:extLst>
      <p:ext uri="{BB962C8B-B14F-4D97-AF65-F5344CB8AC3E}">
        <p14:creationId xmlns:p14="http://schemas.microsoft.com/office/powerpoint/2010/main" val="2183439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41A43-2A01-C739-97D5-281EE8762CEB}"/>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A5C3D82C-2EE9-796A-8557-5CA3661250BB}"/>
              </a:ext>
            </a:extLst>
          </p:cNvPr>
          <p:cNvSpPr>
            <a:spLocks noGrp="1"/>
          </p:cNvSpPr>
          <p:nvPr>
            <p:ph type="title"/>
          </p:nvPr>
        </p:nvSpPr>
        <p:spPr>
          <a:xfrm>
            <a:off x="367505" y="387990"/>
            <a:ext cx="10656096" cy="1429180"/>
          </a:xfrm>
        </p:spPr>
        <p:txBody>
          <a:bodyPr/>
          <a:lstStyle/>
          <a:p>
            <a:r>
              <a:rPr lang="fi-FI" sz="3200" dirty="0"/>
              <a:t>Esimerkkitilanteita rajoitustoimenpiteiden käytöstä </a:t>
            </a:r>
          </a:p>
        </p:txBody>
      </p:sp>
      <p:graphicFrame>
        <p:nvGraphicFramePr>
          <p:cNvPr id="8" name="Taulukko 7">
            <a:extLst>
              <a:ext uri="{FF2B5EF4-FFF2-40B4-BE49-F238E27FC236}">
                <a16:creationId xmlns:a16="http://schemas.microsoft.com/office/drawing/2014/main" id="{05D5228B-EB09-DEEF-8B0F-A1D0953F9E58}"/>
              </a:ext>
            </a:extLst>
          </p:cNvPr>
          <p:cNvGraphicFramePr>
            <a:graphicFrameLocks noGrp="1"/>
          </p:cNvGraphicFramePr>
          <p:nvPr>
            <p:extLst>
              <p:ext uri="{D42A27DB-BD31-4B8C-83A1-F6EECF244321}">
                <p14:modId xmlns:p14="http://schemas.microsoft.com/office/powerpoint/2010/main" val="2370824288"/>
              </p:ext>
            </p:extLst>
          </p:nvPr>
        </p:nvGraphicFramePr>
        <p:xfrm>
          <a:off x="367505" y="1318089"/>
          <a:ext cx="11490960" cy="5389514"/>
        </p:xfrm>
        <a:graphic>
          <a:graphicData uri="http://schemas.openxmlformats.org/drawingml/2006/table">
            <a:tbl>
              <a:tblPr/>
              <a:tblGrid>
                <a:gridCol w="5745480">
                  <a:extLst>
                    <a:ext uri="{9D8B030D-6E8A-4147-A177-3AD203B41FA5}">
                      <a16:colId xmlns:a16="http://schemas.microsoft.com/office/drawing/2014/main" val="2687936007"/>
                    </a:ext>
                  </a:extLst>
                </a:gridCol>
                <a:gridCol w="5745480">
                  <a:extLst>
                    <a:ext uri="{9D8B030D-6E8A-4147-A177-3AD203B41FA5}">
                      <a16:colId xmlns:a16="http://schemas.microsoft.com/office/drawing/2014/main" val="1463694561"/>
                    </a:ext>
                  </a:extLst>
                </a:gridCol>
              </a:tblGrid>
              <a:tr h="631738">
                <a:tc>
                  <a:txBody>
                    <a:bodyPr/>
                    <a:lstStyle/>
                    <a:p>
                      <a:pPr algn="l">
                        <a:buNone/>
                      </a:pPr>
                      <a:r>
                        <a:rPr lang="fi-FI" sz="1600" b="1">
                          <a:effectLst/>
                          <a:latin typeface="Arial" panose="020B0604020202020204" pitchFamily="34" charset="0"/>
                          <a:cs typeface="Arial" panose="020B0604020202020204" pitchFamily="34" charset="0"/>
                        </a:rPr>
                        <a:t>Toimenpide</a:t>
                      </a:r>
                    </a:p>
                  </a:txBody>
                  <a:tcPr marL="16726" marR="16726" marT="16726" marB="167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l">
                        <a:buNone/>
                      </a:pPr>
                      <a:r>
                        <a:rPr lang="fi-FI" sz="1600" b="1" dirty="0">
                          <a:effectLst/>
                          <a:latin typeface="Arial" panose="020B0604020202020204" pitchFamily="34" charset="0"/>
                          <a:cs typeface="Arial" panose="020B0604020202020204" pitchFamily="34" charset="0"/>
                        </a:rPr>
                        <a:t>Lastensuojelulain säännös</a:t>
                      </a:r>
                    </a:p>
                  </a:txBody>
                  <a:tcPr marL="16726" marR="16726" marT="16726" marB="167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854532319"/>
                  </a:ext>
                </a:extLst>
              </a:tr>
              <a:tr h="427678">
                <a:tc>
                  <a:txBody>
                    <a:bodyPr/>
                    <a:lstStyle/>
                    <a:p>
                      <a:pPr algn="l" fontAlgn="t">
                        <a:buNone/>
                      </a:pPr>
                      <a:r>
                        <a:rPr lang="fi-FI" sz="1600" b="0" dirty="0">
                          <a:effectLst/>
                          <a:latin typeface="Arial" panose="020B0604020202020204" pitchFamily="34" charset="0"/>
                          <a:cs typeface="Arial" panose="020B0604020202020204" pitchFamily="34" charset="0"/>
                        </a:rPr>
                        <a:t>Yhteydenpitoasi vanhempiin ja läheisiin rajoitetaan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dirty="0">
                          <a:effectLst/>
                          <a:latin typeface="Arial" panose="020B0604020202020204" pitchFamily="34" charset="0"/>
                          <a:cs typeface="Arial" panose="020B0604020202020204" pitchFamily="34" charset="0"/>
                        </a:rPr>
                        <a:t>62 § Yhteydenpidon rajoittaminen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180206114"/>
                  </a:ext>
                </a:extLst>
              </a:tr>
              <a:tr h="441583">
                <a:tc>
                  <a:txBody>
                    <a:bodyPr/>
                    <a:lstStyle/>
                    <a:p>
                      <a:pPr algn="l" fontAlgn="t">
                        <a:buNone/>
                      </a:pPr>
                      <a:r>
                        <a:rPr lang="fi-FI" sz="1600" b="0" dirty="0">
                          <a:effectLst/>
                          <a:latin typeface="Arial" panose="020B0604020202020204" pitchFamily="34" charset="0"/>
                          <a:cs typeface="Arial" panose="020B0604020202020204" pitchFamily="34" charset="0"/>
                        </a:rPr>
                        <a:t>Liikkumistasi Karhulan ulkopuolella rajoitetaan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a:effectLst/>
                          <a:latin typeface="Arial" panose="020B0604020202020204" pitchFamily="34" charset="0"/>
                          <a:cs typeface="Arial" panose="020B0604020202020204" pitchFamily="34" charset="0"/>
                        </a:rPr>
                        <a:t>69 § Liikkumisvapauden rajoittaminen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310923296"/>
                  </a:ext>
                </a:extLst>
              </a:tr>
              <a:tr h="663331">
                <a:tc>
                  <a:txBody>
                    <a:bodyPr/>
                    <a:lstStyle/>
                    <a:p>
                      <a:pPr algn="l" fontAlgn="t">
                        <a:buNone/>
                      </a:pPr>
                      <a:r>
                        <a:rPr lang="fi-FI" sz="1600" b="0" dirty="0">
                          <a:effectLst/>
                          <a:latin typeface="Arial" panose="020B0604020202020204" pitchFamily="34" charset="0"/>
                          <a:cs typeface="Arial" panose="020B0604020202020204" pitchFamily="34" charset="0"/>
                        </a:rPr>
                        <a:t>Sinulle kuuluvia viestejä ja lähetyksiä tarkastetaan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a:effectLst/>
                          <a:latin typeface="Arial" panose="020B0604020202020204" pitchFamily="34" charset="0"/>
                          <a:cs typeface="Arial" panose="020B0604020202020204" pitchFamily="34" charset="0"/>
                        </a:rPr>
                        <a:t>67 § Omaisuuden, lähetysten ja tilojen tarkastaminen ja lähetysten luovuttamatta jättäminen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8142797"/>
                  </a:ext>
                </a:extLst>
              </a:tr>
              <a:tr h="793872">
                <a:tc>
                  <a:txBody>
                    <a:bodyPr/>
                    <a:lstStyle/>
                    <a:p>
                      <a:pPr algn="l" fontAlgn="t">
                        <a:buNone/>
                      </a:pPr>
                      <a:r>
                        <a:rPr lang="fi-FI" sz="1600" b="0" dirty="0">
                          <a:effectLst/>
                          <a:latin typeface="Arial" panose="020B0604020202020204" pitchFamily="34" charset="0"/>
                          <a:cs typeface="Arial" panose="020B0604020202020204" pitchFamily="34" charset="0"/>
                        </a:rPr>
                        <a:t>Sinulta otetaan pois vaarallinen tavara niin, että aikuinen joutuu käyttämään tarvittavia voimakeinoja. Tavaraa ei palauteta heti takaisin. </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dirty="0">
                          <a:effectLst/>
                          <a:latin typeface="Arial" panose="020B0604020202020204" pitchFamily="34" charset="0"/>
                          <a:cs typeface="Arial" panose="020B0604020202020204" pitchFamily="34" charset="0"/>
                        </a:rPr>
                        <a:t>(4 a § Aineiden ja esineiden poisottaminen)</a:t>
                      </a:r>
                    </a:p>
                    <a:p>
                      <a:pPr algn="l" fontAlgn="t">
                        <a:buNone/>
                      </a:pPr>
                      <a:r>
                        <a:rPr lang="fi-FI" sz="1400" dirty="0">
                          <a:effectLst/>
                          <a:latin typeface="Arial" panose="020B0604020202020204" pitchFamily="34" charset="0"/>
                          <a:cs typeface="Arial" panose="020B0604020202020204" pitchFamily="34" charset="0"/>
                        </a:rPr>
                        <a:t>65 § Aineiden ja esineiden poisottaminen lastensuojelulaitoksessa</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699571724"/>
                  </a:ext>
                </a:extLst>
              </a:tr>
              <a:tr h="513594">
                <a:tc>
                  <a:txBody>
                    <a:bodyPr/>
                    <a:lstStyle/>
                    <a:p>
                      <a:pPr algn="l" fontAlgn="t">
                        <a:buNone/>
                      </a:pPr>
                      <a:r>
                        <a:rPr lang="fi-FI" sz="1600" b="0" dirty="0">
                          <a:effectLst/>
                          <a:latin typeface="Arial" panose="020B0604020202020204" pitchFamily="34" charset="0"/>
                          <a:cs typeface="Arial" panose="020B0604020202020204" pitchFamily="34" charset="0"/>
                        </a:rPr>
                        <a:t>Huoneesi tarkastetaan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a:effectLst/>
                          <a:latin typeface="Arial" panose="020B0604020202020204" pitchFamily="34" charset="0"/>
                          <a:cs typeface="Arial" panose="020B0604020202020204" pitchFamily="34" charset="0"/>
                        </a:rPr>
                        <a:t>67 § Omaisuuden, lähetysten ja tilojen tarkastaminen ja lähetysten luovuttamatta jättäminen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17446259"/>
                  </a:ext>
                </a:extLst>
              </a:tr>
              <a:tr h="293660">
                <a:tc>
                  <a:txBody>
                    <a:bodyPr/>
                    <a:lstStyle/>
                    <a:p>
                      <a:pPr algn="l" fontAlgn="t">
                        <a:buNone/>
                      </a:pPr>
                      <a:r>
                        <a:rPr lang="fi-FI" sz="1600" b="0">
                          <a:effectLst/>
                          <a:latin typeface="Arial" panose="020B0604020202020204" pitchFamily="34" charset="0"/>
                          <a:cs typeface="Arial" panose="020B0604020202020204" pitchFamily="34" charset="0"/>
                        </a:rPr>
                        <a:t>Vaatteesi tarkastetaan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a:effectLst/>
                          <a:latin typeface="Arial" panose="020B0604020202020204" pitchFamily="34" charset="0"/>
                          <a:cs typeface="Arial" panose="020B0604020202020204" pitchFamily="34" charset="0"/>
                        </a:rPr>
                        <a:t>66 § Henkilöntarkastus</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384566964"/>
                  </a:ext>
                </a:extLst>
              </a:tr>
              <a:tr h="322999">
                <a:tc>
                  <a:txBody>
                    <a:bodyPr/>
                    <a:lstStyle/>
                    <a:p>
                      <a:pPr algn="l" fontAlgn="t">
                        <a:buNone/>
                      </a:pPr>
                      <a:r>
                        <a:rPr lang="fi-FI" sz="1600" b="0">
                          <a:effectLst/>
                          <a:latin typeface="Arial" panose="020B0604020202020204" pitchFamily="34" charset="0"/>
                          <a:cs typeface="Arial" panose="020B0604020202020204" pitchFamily="34" charset="0"/>
                        </a:rPr>
                        <a:t>Kehosi tarkastetaan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a:effectLst/>
                          <a:latin typeface="Arial" panose="020B0604020202020204" pitchFamily="34" charset="0"/>
                          <a:cs typeface="Arial" panose="020B0604020202020204" pitchFamily="34" charset="0"/>
                        </a:rPr>
                        <a:t>66 a § Henkilönkatsastus</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565538559"/>
                  </a:ext>
                </a:extLst>
              </a:tr>
              <a:tr h="441583">
                <a:tc>
                  <a:txBody>
                    <a:bodyPr/>
                    <a:lstStyle/>
                    <a:p>
                      <a:pPr algn="l" fontAlgn="t">
                        <a:buNone/>
                      </a:pPr>
                      <a:r>
                        <a:rPr lang="fi-FI" sz="1600" b="0" dirty="0">
                          <a:effectLst/>
                          <a:latin typeface="Arial" panose="020B0604020202020204" pitchFamily="34" charset="0"/>
                          <a:cs typeface="Arial" panose="020B0604020202020204" pitchFamily="34" charset="0"/>
                        </a:rPr>
                        <a:t>Aikuinen pitää sinusta kiinni niin, ettet voi liikkua omaehtoisesti</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a:effectLst/>
                          <a:latin typeface="Arial" panose="020B0604020202020204" pitchFamily="34" charset="0"/>
                          <a:cs typeface="Arial" panose="020B0604020202020204" pitchFamily="34" charset="0"/>
                        </a:rPr>
                        <a:t>68 § Kiinnipitäminen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03175423"/>
                  </a:ext>
                </a:extLst>
              </a:tr>
              <a:tr h="441583">
                <a:tc>
                  <a:txBody>
                    <a:bodyPr/>
                    <a:lstStyle/>
                    <a:p>
                      <a:pPr algn="l" fontAlgn="t">
                        <a:buNone/>
                      </a:pPr>
                      <a:r>
                        <a:rPr lang="fi-FI" sz="1600" b="0" dirty="0">
                          <a:effectLst/>
                          <a:latin typeface="Arial" panose="020B0604020202020204" pitchFamily="34" charset="0"/>
                          <a:cs typeface="Arial" panose="020B0604020202020204" pitchFamily="34" charset="0"/>
                        </a:rPr>
                        <a:t>Sinut suljetaan omaan huoneeseesi</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a:effectLst/>
                          <a:latin typeface="Arial" panose="020B0604020202020204" pitchFamily="34" charset="0"/>
                          <a:cs typeface="Arial" panose="020B0604020202020204" pitchFamily="34" charset="0"/>
                        </a:rPr>
                        <a:t>70 § Eristäminen</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66514262"/>
                  </a:ext>
                </a:extLst>
              </a:tr>
              <a:tr h="417893">
                <a:tc>
                  <a:txBody>
                    <a:bodyPr/>
                    <a:lstStyle/>
                    <a:p>
                      <a:pPr algn="l" fontAlgn="t">
                        <a:buNone/>
                      </a:pPr>
                      <a:r>
                        <a:rPr lang="fi-FI" sz="1600" b="0" dirty="0">
                          <a:effectLst/>
                          <a:latin typeface="Arial" panose="020B0604020202020204" pitchFamily="34" charset="0"/>
                          <a:cs typeface="Arial" panose="020B0604020202020204" pitchFamily="34" charset="0"/>
                        </a:rPr>
                        <a:t>Sinut puhallutetaan alkometrillä</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l" fontAlgn="t">
                        <a:buNone/>
                      </a:pPr>
                      <a:r>
                        <a:rPr lang="fi-FI" sz="1400" dirty="0">
                          <a:effectLst/>
                          <a:latin typeface="Arial" panose="020B0604020202020204" pitchFamily="34" charset="0"/>
                          <a:cs typeface="Arial" panose="020B0604020202020204" pitchFamily="34" charset="0"/>
                        </a:rPr>
                        <a:t>66 a § Henkilönkatsastus</a:t>
                      </a:r>
                    </a:p>
                  </a:txBody>
                  <a:tcPr marL="16726" marR="16726" marT="16726" marB="16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82332838"/>
                  </a:ext>
                </a:extLst>
              </a:tr>
            </a:tbl>
          </a:graphicData>
        </a:graphic>
      </p:graphicFrame>
    </p:spTree>
    <p:extLst>
      <p:ext uri="{BB962C8B-B14F-4D97-AF65-F5344CB8AC3E}">
        <p14:creationId xmlns:p14="http://schemas.microsoft.com/office/powerpoint/2010/main" val="20107000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D809FD4C-9C9B-49B3-9BC3-599B542BBD17}"/>
              </a:ext>
            </a:extLst>
          </p:cNvPr>
          <p:cNvSpPr>
            <a:spLocks noGrp="1"/>
          </p:cNvSpPr>
          <p:nvPr>
            <p:ph type="sldNum" sz="quarter" idx="10"/>
          </p:nvPr>
        </p:nvSpPr>
        <p:spPr>
          <a:xfrm>
            <a:off x="11527631" y="6176963"/>
            <a:ext cx="664369" cy="681037"/>
          </a:xfrm>
          <a:prstGeom prst="rect">
            <a:avLst/>
          </a:prstGeom>
        </p:spPr>
        <p:txBody>
          <a:bodyPr vert="horz" lIns="91440" tIns="45720" rIns="91440" bIns="45720" rtlCol="0" anchor="ctr"/>
          <a:lstStyle>
            <a:defPPr>
              <a:defRPr lang="fi-FI"/>
            </a:defPPr>
            <a:lvl1pPr marL="0" algn="ctr" defTabSz="914400" rtl="0" eaLnBrk="1" latinLnBrk="0" hangingPunct="1">
              <a:defRPr sz="1400" b="1" kern="1200">
                <a:solidFill>
                  <a:schemeClr val="bg1"/>
                </a:solidFill>
                <a:latin typeface="Verdana" panose="020B0604030504040204" pitchFamily="34" charset="0"/>
                <a:ea typeface="Verdana" panose="020B0604030504040204" pitchFamily="34"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39A4499-63C1-431E-92A3-482737D649C5}" type="slidenum">
              <a:rPr lang="fi-FI" smtClean="0"/>
              <a:pPr/>
              <a:t>36</a:t>
            </a:fld>
            <a:endParaRPr lang="fi-FI" dirty="0"/>
          </a:p>
        </p:txBody>
      </p:sp>
      <p:sp>
        <p:nvSpPr>
          <p:cNvPr id="3" name="Otsikko 2">
            <a:extLst>
              <a:ext uri="{FF2B5EF4-FFF2-40B4-BE49-F238E27FC236}">
                <a16:creationId xmlns:a16="http://schemas.microsoft.com/office/drawing/2014/main" id="{101FA780-A923-4CF5-9F5A-603DAD99FBFF}"/>
              </a:ext>
            </a:extLst>
          </p:cNvPr>
          <p:cNvSpPr>
            <a:spLocks noGrp="1"/>
          </p:cNvSpPr>
          <p:nvPr>
            <p:ph type="title"/>
          </p:nvPr>
        </p:nvSpPr>
        <p:spPr>
          <a:xfrm>
            <a:off x="304801" y="548481"/>
            <a:ext cx="11011693" cy="871379"/>
          </a:xfrm>
        </p:spPr>
        <p:txBody>
          <a:bodyPr/>
          <a:lstStyle/>
          <a:p>
            <a:r>
              <a:rPr lang="fi-FI" sz="3200" dirty="0"/>
              <a:t>Työskentely rajoitustoimenpiteen jälkeen</a:t>
            </a:r>
          </a:p>
        </p:txBody>
      </p:sp>
      <p:sp>
        <p:nvSpPr>
          <p:cNvPr id="4" name="Sisällön paikkamerkki 3">
            <a:extLst>
              <a:ext uri="{FF2B5EF4-FFF2-40B4-BE49-F238E27FC236}">
                <a16:creationId xmlns:a16="http://schemas.microsoft.com/office/drawing/2014/main" id="{9EE8B2BB-BE3A-406E-9CC9-A303F948DB81}"/>
              </a:ext>
            </a:extLst>
          </p:cNvPr>
          <p:cNvSpPr>
            <a:spLocks noGrp="1"/>
          </p:cNvSpPr>
          <p:nvPr>
            <p:ph idx="1"/>
          </p:nvPr>
        </p:nvSpPr>
        <p:spPr>
          <a:xfrm>
            <a:off x="352926" y="1290320"/>
            <a:ext cx="8414556" cy="4503420"/>
          </a:xfrm>
        </p:spPr>
        <p:txBody>
          <a:bodyPr vert="horz" lIns="91440" tIns="45720" rIns="91440" bIns="45720" rtlCol="0" anchor="t">
            <a:noAutofit/>
          </a:bodyPr>
          <a:lstStyle/>
          <a:p>
            <a:pPr marL="0" indent="0">
              <a:lnSpc>
                <a:spcPct val="150000"/>
              </a:lnSpc>
              <a:buNone/>
            </a:pPr>
            <a:r>
              <a:rPr lang="fi-FI" sz="1200" dirty="0">
                <a:latin typeface="Arial" panose="020B0604020202020204" pitchFamily="34" charset="0"/>
                <a:cs typeface="Arial" panose="020B0604020202020204" pitchFamily="34" charset="0"/>
              </a:rPr>
              <a:t>Kun </a:t>
            </a:r>
            <a:r>
              <a:rPr lang="fi-FI" sz="1200" dirty="0"/>
              <a:t>sinuun</a:t>
            </a:r>
            <a:r>
              <a:rPr lang="fi-FI" sz="1200" dirty="0">
                <a:latin typeface="Arial" panose="020B0604020202020204" pitchFamily="34" charset="0"/>
                <a:cs typeface="Arial" panose="020B0604020202020204" pitchFamily="34" charset="0"/>
              </a:rPr>
              <a:t> on kohdistettu rajoitustoimenpide, kanssasi käydään keskustelu rajoitustoimenpiteiden vaikutuksesta. Omien tunteiden ja ajatusten </a:t>
            </a:r>
            <a:r>
              <a:rPr lang="fi-FI" sz="1200" dirty="0"/>
              <a:t>käsittely voi tuntua hankalalta. Siksi aikuinen on tukenasi. Aikuisen kanssa pohditaan yhdessä sitä, millä tavoin voitaisiin jatkossa välttää rajoitustoimenpiteiden käyttöä. </a:t>
            </a:r>
            <a:endParaRPr lang="fi-FI" sz="1200" dirty="0">
              <a:latin typeface="Arial" panose="020B0604020202020204" pitchFamily="34" charset="0"/>
              <a:cs typeface="Arial" panose="020B0604020202020204" pitchFamily="34" charset="0"/>
            </a:endParaRPr>
          </a:p>
          <a:p>
            <a:pPr marL="0" indent="0">
              <a:lnSpc>
                <a:spcPct val="150000"/>
              </a:lnSpc>
              <a:buNone/>
            </a:pPr>
            <a:r>
              <a:rPr lang="fi-FI" sz="1200" dirty="0">
                <a:latin typeface="Arial" panose="020B0604020202020204" pitchFamily="34" charset="0"/>
                <a:cs typeface="Arial" panose="020B0604020202020204" pitchFamily="34" charset="0"/>
              </a:rPr>
              <a:t>Rajoitustoimenpiteet saattavat tuntua joskus rangaistuksilta, jonka vuoksi ohjaajien tehtävänä on selittää sinulle rajoitustoimenpiteen merkitys ja mihin sillä on pyritty vaikuttamaan. Rajoitustoimenpiteitä ei voi koskaan käyttää esimerkiksi seurauksena huonosta käytöksestä. </a:t>
            </a:r>
          </a:p>
          <a:p>
            <a:pPr marL="0" indent="0">
              <a:lnSpc>
                <a:spcPct val="150000"/>
              </a:lnSpc>
              <a:buNone/>
            </a:pPr>
            <a:r>
              <a:rPr lang="fi-FI" sz="1200" dirty="0"/>
              <a:t>Ohjaaja kirjaa asiakastietojärjestelmään kanssasi käydyn keskustelun sekä havainnot sinun voinnistasi. </a:t>
            </a:r>
            <a:r>
              <a:rPr lang="fi-FI" sz="1200" b="1" dirty="0">
                <a:latin typeface="Arial" panose="020B0604020202020204" pitchFamily="34" charset="0"/>
                <a:cs typeface="Arial" panose="020B0604020202020204" pitchFamily="34" charset="0"/>
              </a:rPr>
              <a:t>Ohjaajilla on lain mukaan velvollisuus jutella lapsen kanssa rajoitustoimenpiteen jälkeen.</a:t>
            </a:r>
            <a:endParaRPr lang="fi-FI" sz="1200" b="1" dirty="0"/>
          </a:p>
          <a:p>
            <a:pPr marL="0" indent="0">
              <a:lnSpc>
                <a:spcPct val="150000"/>
              </a:lnSpc>
              <a:buNone/>
            </a:pPr>
            <a:r>
              <a:rPr lang="fi-FI" sz="1200" b="1" dirty="0"/>
              <a:t>Ohjaajat pohtivat työryhmässä sekä juttelevat kanssasi yhdessä muun muassa seuraavista asioista: </a:t>
            </a:r>
            <a:endParaRPr lang="fi-FI" sz="1200" b="1" dirty="0">
              <a:latin typeface="Arial" panose="020B0604020202020204" pitchFamily="34" charset="0"/>
              <a:cs typeface="Arial" panose="020B0604020202020204" pitchFamily="34" charset="0"/>
            </a:endParaRPr>
          </a:p>
          <a:p>
            <a:r>
              <a:rPr lang="fi-FI" sz="1200" dirty="0">
                <a:latin typeface="Arial" panose="020B0604020202020204" pitchFamily="34" charset="0"/>
                <a:cs typeface="Arial" panose="020B0604020202020204" pitchFamily="34" charset="0"/>
              </a:rPr>
              <a:t> Millä tavalla rajoitus on vaikuttanut sinuun?</a:t>
            </a:r>
          </a:p>
          <a:p>
            <a:r>
              <a:rPr lang="fi-FI" sz="1200" dirty="0">
                <a:latin typeface="Arial" panose="020B0604020202020204" pitchFamily="34" charset="0"/>
                <a:cs typeface="Arial" panose="020B0604020202020204" pitchFamily="34" charset="0"/>
              </a:rPr>
              <a:t>Miksi rajoitusta käytettiin? </a:t>
            </a:r>
          </a:p>
          <a:p>
            <a:r>
              <a:rPr lang="fi-FI" sz="1200" dirty="0">
                <a:latin typeface="Arial" panose="020B0604020202020204" pitchFamily="34" charset="0"/>
                <a:cs typeface="Arial" panose="020B0604020202020204" pitchFamily="34" charset="0"/>
              </a:rPr>
              <a:t>Mitä olisi voitu tehdä rajoituksen välttämiseksi? </a:t>
            </a:r>
          </a:p>
          <a:p>
            <a:r>
              <a:rPr lang="fi-FI" sz="1200" dirty="0">
                <a:latin typeface="Arial" panose="020B0604020202020204" pitchFamily="34" charset="0"/>
                <a:cs typeface="Arial" panose="020B0604020202020204" pitchFamily="34" charset="0"/>
              </a:rPr>
              <a:t>Miten jatkossa vältyttäisiin rajoitustoimenpiteiden käyttämiseltä, eli mikä on suunnitelma jatkon kannalta?</a:t>
            </a:r>
          </a:p>
          <a:p>
            <a:r>
              <a:rPr lang="fi-FI" sz="1200" dirty="0">
                <a:latin typeface="Arial" panose="020B0604020202020204" pitchFamily="34" charset="0"/>
                <a:cs typeface="Arial" panose="020B0604020202020204" pitchFamily="34" charset="0"/>
              </a:rPr>
              <a:t>Miltä rajoitus sinusta tuntui? Miten sinua kohdeltiin sen aikana? </a:t>
            </a:r>
            <a:endParaRPr lang="fi-FI" sz="1200" b="1" dirty="0">
              <a:solidFill>
                <a:srgbClr val="C00000"/>
              </a:solidFill>
              <a:latin typeface="Arial"/>
              <a:cs typeface="Arial"/>
            </a:endParaRPr>
          </a:p>
          <a:p>
            <a:pPr marL="0" indent="0">
              <a:lnSpc>
                <a:spcPct val="150000"/>
              </a:lnSpc>
              <a:buNone/>
            </a:pPr>
            <a:endParaRPr lang="fi-FI" sz="1200" dirty="0"/>
          </a:p>
          <a:p>
            <a:pPr marL="0" indent="0">
              <a:lnSpc>
                <a:spcPct val="150000"/>
              </a:lnSpc>
              <a:buNone/>
            </a:pPr>
            <a:endParaRPr lang="fi-FI" sz="1200" dirty="0"/>
          </a:p>
        </p:txBody>
      </p:sp>
      <p:pic>
        <p:nvPicPr>
          <p:cNvPr id="5" name="Kuva 4" descr="Tyttö Lapset Lapsi Tikku - Ilmainen kuva Pixabayssa">
            <a:extLst>
              <a:ext uri="{FF2B5EF4-FFF2-40B4-BE49-F238E27FC236}">
                <a16:creationId xmlns:a16="http://schemas.microsoft.com/office/drawing/2014/main" id="{05B2FB05-8AE1-CF91-C3EB-E5901805E7AC}"/>
              </a:ext>
            </a:extLst>
          </p:cNvPr>
          <p:cNvPicPr>
            <a:picLocks noChangeAspect="1"/>
          </p:cNvPicPr>
          <p:nvPr/>
        </p:nvPicPr>
        <p:blipFill>
          <a:blip r:embed="rId2"/>
          <a:stretch>
            <a:fillRect/>
          </a:stretch>
        </p:blipFill>
        <p:spPr>
          <a:xfrm>
            <a:off x="9474868" y="1074407"/>
            <a:ext cx="2227003" cy="2674076"/>
          </a:xfrm>
          <a:prstGeom prst="rect">
            <a:avLst/>
          </a:prstGeom>
        </p:spPr>
      </p:pic>
      <p:pic>
        <p:nvPicPr>
          <p:cNvPr id="10" name="Kuva 9" descr="Keskustelukupla ääriviiva">
            <a:extLst>
              <a:ext uri="{FF2B5EF4-FFF2-40B4-BE49-F238E27FC236}">
                <a16:creationId xmlns:a16="http://schemas.microsoft.com/office/drawing/2014/main" id="{303B06A1-6878-3041-98C6-9A3FA8E93C0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15607" y="-27763"/>
            <a:ext cx="1432100" cy="1432100"/>
          </a:xfrm>
          <a:prstGeom prst="rect">
            <a:avLst/>
          </a:prstGeom>
        </p:spPr>
      </p:pic>
    </p:spTree>
    <p:extLst>
      <p:ext uri="{BB962C8B-B14F-4D97-AF65-F5344CB8AC3E}">
        <p14:creationId xmlns:p14="http://schemas.microsoft.com/office/powerpoint/2010/main" val="3703896066"/>
      </p:ext>
    </p:extLst>
  </p:cSld>
  <p:clrMapOvr>
    <a:masterClrMapping/>
  </p:clrMapOvr>
</p:sld>
</file>

<file path=ppt/theme/theme1.xml><?xml version="1.0" encoding="utf-8"?>
<a:theme xmlns:a="http://schemas.openxmlformats.org/drawingml/2006/main" name="Office-teema">
  <a:themeElements>
    <a:clrScheme name="Hoivatie 2024 v1">
      <a:dk1>
        <a:srgbClr val="000000"/>
      </a:dk1>
      <a:lt1>
        <a:srgbClr val="FFFFFF"/>
      </a:lt1>
      <a:dk2>
        <a:srgbClr val="878C91"/>
      </a:dk2>
      <a:lt2>
        <a:srgbClr val="E6E6E6"/>
      </a:lt2>
      <a:accent1>
        <a:srgbClr val="B72818"/>
      </a:accent1>
      <a:accent2>
        <a:srgbClr val="1C329C"/>
      </a:accent2>
      <a:accent3>
        <a:srgbClr val="6EAABE"/>
      </a:accent3>
      <a:accent4>
        <a:srgbClr val="B3D3C9"/>
      </a:accent4>
      <a:accent5>
        <a:srgbClr val="EDF1C6"/>
      </a:accent5>
      <a:accent6>
        <a:srgbClr val="B72818"/>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oivatie_ppt" id="{708100D8-543A-40B9-A225-D4E5DFFE08B7}" vid="{4989330B-6EA8-426B-B7C2-BF3662E82EC6}"/>
    </a:ext>
  </a:extLst>
</a:theme>
</file>

<file path=ppt/theme/theme2.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Office-teema</Template>
  <TotalTime>12181</TotalTime>
  <Words>4408</Words>
  <Application>Microsoft Office PowerPoint</Application>
  <PresentationFormat>Laajakuva</PresentationFormat>
  <Paragraphs>267</Paragraphs>
  <Slides>36</Slides>
  <Notes>0</Notes>
  <HiddenSlides>0</HiddenSlides>
  <MMClips>0</MMClips>
  <ScaleCrop>false</ScaleCrop>
  <HeadingPairs>
    <vt:vector size="6" baseType="variant">
      <vt:variant>
        <vt:lpstr>Käytetyt fontit</vt:lpstr>
      </vt:variant>
      <vt:variant>
        <vt:i4>5</vt:i4>
      </vt:variant>
      <vt:variant>
        <vt:lpstr>Teema</vt:lpstr>
      </vt:variant>
      <vt:variant>
        <vt:i4>1</vt:i4>
      </vt:variant>
      <vt:variant>
        <vt:lpstr>Dian otsikot</vt:lpstr>
      </vt:variant>
      <vt:variant>
        <vt:i4>36</vt:i4>
      </vt:variant>
    </vt:vector>
  </HeadingPairs>
  <TitlesOfParts>
    <vt:vector size="42" baseType="lpstr">
      <vt:lpstr>Arial</vt:lpstr>
      <vt:lpstr>Calibri</vt:lpstr>
      <vt:lpstr>Courier New</vt:lpstr>
      <vt:lpstr>Segoe Print</vt:lpstr>
      <vt:lpstr>Verdana</vt:lpstr>
      <vt:lpstr>Office-teema</vt:lpstr>
      <vt:lpstr>PowerPoint-esitys</vt:lpstr>
      <vt:lpstr>Hyvää kohtelua koskeva suunnitelma LSL 61 b § </vt:lpstr>
      <vt:lpstr>Mikä on hyvää kohtelua koskeva suunnitelma?</vt:lpstr>
      <vt:lpstr>Millaista on hyvä kohtelu?</vt:lpstr>
      <vt:lpstr>Lapsen hyvä huolenpito  Laki lapsen huollosta ja tapaamisoikeudesta 1 §</vt:lpstr>
      <vt:lpstr>Sinulla on oikeus: </vt:lpstr>
      <vt:lpstr>Oikeusturva-asiat</vt:lpstr>
      <vt:lpstr>Miten voit vaikuttaa asioihin ja miten sinua tuetaan siihen?  </vt:lpstr>
      <vt:lpstr>PowerPoint-esitys</vt:lpstr>
      <vt:lpstr>Yksikön säännöt</vt:lpstr>
      <vt:lpstr>Yksikön toimintaperiaatteet</vt:lpstr>
      <vt:lpstr>PowerPoint-esitys</vt:lpstr>
      <vt:lpstr>PowerPoint-esitys</vt:lpstr>
      <vt:lpstr>PowerPoint-esitys</vt:lpstr>
      <vt:lpstr>PowerPoint-esitys</vt:lpstr>
      <vt:lpstr>Arki yksikössä </vt:lpstr>
      <vt:lpstr>Yhteydenpito läheisiin ja sosiaalityöntekijään </vt:lpstr>
      <vt:lpstr>Turvallisuus</vt:lpstr>
      <vt:lpstr>Turvallisuus</vt:lpstr>
      <vt:lpstr>Turvallisuus</vt:lpstr>
      <vt:lpstr>PowerPoint-esitys</vt:lpstr>
      <vt:lpstr>Vartija ja poliisi yksikössä </vt:lpstr>
      <vt:lpstr>Rajoitustoimenpiteet ja niiden käyttö</vt:lpstr>
      <vt:lpstr>Aineiden ja esineiden poisottaminen  LSL 4 b ja 65 §</vt:lpstr>
      <vt:lpstr>Yhteydenpidon rajoittaminen LSL 63 §</vt:lpstr>
      <vt:lpstr>Henkilöntarkastus ja henkilönkatsastus LSL 66 §, 66 a §</vt:lpstr>
      <vt:lpstr>Omaisuuden ja lähetysten tarkastaminen, lähetysten luovuttamatta jättäminen LSL 67 §</vt:lpstr>
      <vt:lpstr>Kiinnipitäminen lastensuojelulaitoksessa LSL 68 § </vt:lpstr>
      <vt:lpstr>Kiinnipitäminen luvatta lastensuojelulaitoksesta poistumisen estämiseksi LSL 68 a § </vt:lpstr>
      <vt:lpstr>Liikkumisvapauden rajoittaminen LSL 69 §</vt:lpstr>
      <vt:lpstr>Luvatta laitoksesta poistuneen lapsen etsintä ja palauttaminen LSL 69 a §</vt:lpstr>
      <vt:lpstr>Lapsen kiinniotto LSL 69 b §</vt:lpstr>
      <vt:lpstr>Kiinniotetun lapsen kuljettaminen LSL 69 c §</vt:lpstr>
      <vt:lpstr>Eristäminen LSL 70 §</vt:lpstr>
      <vt:lpstr>Esimerkkitilanteita rajoitustoimenpiteiden käytöstä </vt:lpstr>
      <vt:lpstr>Työskentely rajoitustoimenpiteen jälkeen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2021-10-05T07:16:40Z</dcterms:created>
  <dc:creator>Jarno Kinnunen</dc:creator>
  <cp:lastModifiedBy>Iisa Tiirola</cp:lastModifiedBy>
  <cp:lastPrinted>2026-09-30T08:04:51Z</cp:lastPrinted>
  <dcterms:modified xsi:type="dcterms:W3CDTF">2026-10-01T12:12:50Z</dcterms:modified>
  <cp:revision>772</cp:revision>
  <dc:title>Presentaation otsikko</dc:title>
</cp:coreProperties>
</file>