
<file path=[Content_Types].xml><?xml version="1.0" encoding="utf-8"?>
<Types xmlns="http://schemas.openxmlformats.org/package/2006/content-types">
  <Default ContentType="image/jpeg" Extension="jpeg"/>
  <Default ContentType="image/png" Extension="png"/>
  <Default ContentType="application/vnd.openxmlformats-package.relationships+xml" Extension="rels"/>
  <Default ContentType="image/tiff" Extension="tiff"/>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89" r:id="rId3"/>
    <p:sldId id="286" r:id="rId4"/>
    <p:sldId id="279" r:id="rId5"/>
    <p:sldId id="278" r:id="rId6"/>
    <p:sldId id="281" r:id="rId7"/>
    <p:sldId id="282" r:id="rId8"/>
    <p:sldId id="283" r:id="rId9"/>
    <p:sldId id="291" r:id="rId10"/>
    <p:sldId id="292" r:id="rId11"/>
    <p:sldId id="293" r:id="rId12"/>
    <p:sldId id="285" r:id="rId13"/>
    <p:sldId id="287" r:id="rId14"/>
    <p:sldId id="295" r:id="rId15"/>
    <p:sldId id="296" r:id="rId16"/>
    <p:sldId id="297" r:id="rId17"/>
    <p:sldId id="298" r:id="rId18"/>
    <p:sldId id="299" r:id="rId19"/>
    <p:sldId id="300" r:id="rId20"/>
    <p:sldId id="280" r:id="rId21"/>
    <p:sldId id="284" r:id="rId22"/>
    <p:sldId id="294" r:id="rId23"/>
    <p:sldId id="288" r:id="rId24"/>
  </p:sldIdLst>
  <p:sldSz cx="12192000" cy="6858000"/>
  <p:notesSz cx="7010400" cy="9296400"/>
  <p:defaultText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Normaali tyyli 2 - Korostu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4"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9.xml" Type="http://schemas.openxmlformats.org/officeDocument/2006/relationships/slide"/><Relationship Id="rId11" Target="slides/slide10.xml" Type="http://schemas.openxmlformats.org/officeDocument/2006/relationships/slide"/><Relationship Id="rId12" Target="slides/slide11.xml" Type="http://schemas.openxmlformats.org/officeDocument/2006/relationships/slide"/><Relationship Id="rId13" Target="slides/slide12.xml" Type="http://schemas.openxmlformats.org/officeDocument/2006/relationships/slide"/><Relationship Id="rId14" Target="slides/slide13.xml" Type="http://schemas.openxmlformats.org/officeDocument/2006/relationships/slide"/><Relationship Id="rId15" Target="slides/slide14.xml" Type="http://schemas.openxmlformats.org/officeDocument/2006/relationships/slide"/><Relationship Id="rId16" Target="slides/slide15.xml" Type="http://schemas.openxmlformats.org/officeDocument/2006/relationships/slide"/><Relationship Id="rId17" Target="slides/slide16.xml" Type="http://schemas.openxmlformats.org/officeDocument/2006/relationships/slide"/><Relationship Id="rId18" Target="slides/slide17.xml" Type="http://schemas.openxmlformats.org/officeDocument/2006/relationships/slide"/><Relationship Id="rId19" Target="slides/slide18.xml" Type="http://schemas.openxmlformats.org/officeDocument/2006/relationships/slide"/><Relationship Id="rId2" Target="slides/slide1.xml" Type="http://schemas.openxmlformats.org/officeDocument/2006/relationships/slide"/><Relationship Id="rId20" Target="slides/slide19.xml" Type="http://schemas.openxmlformats.org/officeDocument/2006/relationships/slide"/><Relationship Id="rId21" Target="slides/slide20.xml" Type="http://schemas.openxmlformats.org/officeDocument/2006/relationships/slide"/><Relationship Id="rId22" Target="slides/slide21.xml" Type="http://schemas.openxmlformats.org/officeDocument/2006/relationships/slide"/><Relationship Id="rId23" Target="slides/slide22.xml" Type="http://schemas.openxmlformats.org/officeDocument/2006/relationships/slide"/><Relationship Id="rId24" Target="slides/slide23.xml" Type="http://schemas.openxmlformats.org/officeDocument/2006/relationships/slide"/><Relationship Id="rId25" Target="notesMasters/notesMaster1.xml" Type="http://schemas.openxmlformats.org/officeDocument/2006/relationships/notesMaster"/><Relationship Id="rId26" Target="presProps.xml" Type="http://schemas.openxmlformats.org/officeDocument/2006/relationships/presProps"/><Relationship Id="rId27" Target="viewProps.xml" Type="http://schemas.openxmlformats.org/officeDocument/2006/relationships/viewProps"/><Relationship Id="rId28" Target="theme/theme1.xml" Type="http://schemas.openxmlformats.org/officeDocument/2006/relationships/theme"/><Relationship Id="rId29" Target="tableStyles.xml" Type="http://schemas.openxmlformats.org/officeDocument/2006/relationships/tableStyles"/><Relationship Id="rId3" Target="slides/slide2.xml" Type="http://schemas.openxmlformats.org/officeDocument/2006/relationships/slide"/><Relationship Id="rId4" Target="slides/slide3.xml" Type="http://schemas.openxmlformats.org/officeDocument/2006/relationships/slide"/><Relationship Id="rId5" Target="slides/slide4.xml" Type="http://schemas.openxmlformats.org/officeDocument/2006/relationships/slide"/><Relationship Id="rId6" Target="slides/slide5.xml" Type="http://schemas.openxmlformats.org/officeDocument/2006/relationships/slide"/><Relationship Id="rId7" Target="slides/slide6.xml" Type="http://schemas.openxmlformats.org/officeDocument/2006/relationships/slide"/><Relationship Id="rId8" Target="slides/slide7.xml" Type="http://schemas.openxmlformats.org/officeDocument/2006/relationships/slide"/><Relationship Id="rId9" Target="slides/slide8.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Ylätunnisteen paikkamerkki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fi-FI"/>
          </a:p>
        </p:txBody>
      </p:sp>
      <p:sp>
        <p:nvSpPr>
          <p:cNvPr id="3" name="Päivämäärän paikkamerkki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E6FFC39C-CF7A-4684-9C7B-530C7CBD384F}" type="datetimeFigureOut">
              <a:rPr lang="fi-FI" smtClean="0"/>
              <a:t>1.11.2024</a:t>
            </a:fld>
            <a:endParaRPr lang="fi-FI"/>
          </a:p>
        </p:txBody>
      </p:sp>
      <p:sp>
        <p:nvSpPr>
          <p:cNvPr id="4" name="Dian kuvan paikkamerkki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fi-FI"/>
          </a:p>
        </p:txBody>
      </p:sp>
      <p:sp>
        <p:nvSpPr>
          <p:cNvPr id="5" name="Huomautusten paikkamerkki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6" name="Alatunnisteen paikkamerkki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fi-FI"/>
          </a:p>
        </p:txBody>
      </p:sp>
      <p:sp>
        <p:nvSpPr>
          <p:cNvPr id="7" name="Dian numeron paikkamerkki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8DCB1D87-3462-466B-845C-0C3FFFE998BF}" type="slidenum">
              <a:rPr lang="fi-FI" smtClean="0"/>
              <a:t>‹#›</a:t>
            </a:fld>
            <a:endParaRPr lang="fi-FI"/>
          </a:p>
        </p:txBody>
      </p:sp>
    </p:spTree>
    <p:extLst>
      <p:ext uri="{BB962C8B-B14F-4D97-AF65-F5344CB8AC3E}">
        <p14:creationId xmlns:p14="http://schemas.microsoft.com/office/powerpoint/2010/main" val="33897947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1.jpeg" Type="http://schemas.openxmlformats.org/officeDocument/2006/relationships/image"/></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tsikkodia">
    <p:spTree>
      <p:nvGrpSpPr>
        <p:cNvPr id="1" name=""/>
        <p:cNvGrpSpPr/>
        <p:nvPr/>
      </p:nvGrpSpPr>
      <p:grpSpPr>
        <a:xfrm>
          <a:off x="0" y="0"/>
          <a:ext cx="0" cy="0"/>
          <a:chOff x="0" y="0"/>
          <a:chExt cx="0" cy="0"/>
        </a:xfrm>
      </p:grpSpPr>
      <p:sp>
        <p:nvSpPr>
          <p:cNvPr id="8" name="Suorakulmio 7">
            <a:extLst>
              <a:ext uri="{FF2B5EF4-FFF2-40B4-BE49-F238E27FC236}">
                <a16:creationId xmlns:a16="http://schemas.microsoft.com/office/drawing/2014/main" id="{4D78D168-DF26-4820-9BD6-398CF281A13B}"/>
              </a:ext>
            </a:extLst>
          </p:cNvPr>
          <p:cNvSpPr/>
          <p:nvPr userDrawn="1"/>
        </p:nvSpPr>
        <p:spPr>
          <a:xfrm rot="16200000">
            <a:off x="5740955" y="429814"/>
            <a:ext cx="664369" cy="12192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a:extLst>
              <a:ext uri="{FF2B5EF4-FFF2-40B4-BE49-F238E27FC236}">
                <a16:creationId xmlns:a16="http://schemas.microsoft.com/office/drawing/2014/main" id="{9E1CCABA-E0CA-47E5-A0F8-286CB8C54C64}"/>
              </a:ext>
            </a:extLst>
          </p:cNvPr>
          <p:cNvSpPr>
            <a:spLocks noGrp="1"/>
          </p:cNvSpPr>
          <p:nvPr>
            <p:ph type="ctrTitle"/>
          </p:nvPr>
        </p:nvSpPr>
        <p:spPr>
          <a:xfrm>
            <a:off x="1524000" y="2957518"/>
            <a:ext cx="9144000" cy="1913633"/>
          </a:xfrm>
        </p:spPr>
        <p:txBody>
          <a:bodyPr anchor="b"/>
          <a:lstStyle>
            <a:lvl1pPr algn="ctr">
              <a:defRPr sz="6000" b="1"/>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D7585CBA-114E-4E35-BBE4-8B8A4CECE594}"/>
              </a:ext>
            </a:extLst>
          </p:cNvPr>
          <p:cNvSpPr>
            <a:spLocks noGrp="1"/>
          </p:cNvSpPr>
          <p:nvPr>
            <p:ph type="subTitle" idx="1"/>
          </p:nvPr>
        </p:nvSpPr>
        <p:spPr>
          <a:xfrm>
            <a:off x="1524000" y="4975581"/>
            <a:ext cx="9144000" cy="1655762"/>
          </a:xfrm>
        </p:spPr>
        <p:txBody>
          <a:bodyPr/>
          <a:lstStyle>
            <a:lvl1pPr marL="0" indent="0" algn="ctr">
              <a:buNone/>
              <a:defRPr sz="2400" i="1">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dirty="0"/>
              <a:t>Muokkaa alaotsikon perustyyliä </a:t>
            </a:r>
            <a:r>
              <a:rPr lang="fi-FI" dirty="0" err="1"/>
              <a:t>napsautt</a:t>
            </a:r>
            <a:r>
              <a:rPr lang="fi-FI" dirty="0"/>
              <a:t>.</a:t>
            </a:r>
          </a:p>
        </p:txBody>
      </p:sp>
      <p:sp>
        <p:nvSpPr>
          <p:cNvPr id="7" name="Dian numeron paikkamerkki 6">
            <a:extLst>
              <a:ext uri="{FF2B5EF4-FFF2-40B4-BE49-F238E27FC236}">
                <a16:creationId xmlns:a16="http://schemas.microsoft.com/office/drawing/2014/main" id="{8C70D0E4-637C-4383-A208-C011F22E875B}"/>
              </a:ext>
            </a:extLst>
          </p:cNvPr>
          <p:cNvSpPr>
            <a:spLocks noGrp="1"/>
          </p:cNvSpPr>
          <p:nvPr>
            <p:ph type="sldNum" sz="quarter" idx="10"/>
          </p:nvPr>
        </p:nvSpPr>
        <p:spPr>
          <a:xfrm>
            <a:off x="662939" y="5308283"/>
            <a:ext cx="664369" cy="681037"/>
          </a:xfrm>
        </p:spPr>
        <p:txBody>
          <a:bodyPr/>
          <a:lstStyle/>
          <a:p>
            <a:fld id="{039A4499-63C1-431E-92A3-482737D649C5}" type="slidenum">
              <a:rPr lang="fi-FI" smtClean="0"/>
              <a:t>‹#›</a:t>
            </a:fld>
            <a:endParaRPr lang="fi-FI" dirty="0"/>
          </a:p>
        </p:txBody>
      </p:sp>
      <p:pic>
        <p:nvPicPr>
          <p:cNvPr id="10" name="Picture 15">
            <a:extLst>
              <a:ext uri="{FF2B5EF4-FFF2-40B4-BE49-F238E27FC236}">
                <a16:creationId xmlns:a16="http://schemas.microsoft.com/office/drawing/2014/main" id="{A7210E53-AC7C-4973-87CF-9E107790667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426940" y="1362807"/>
            <a:ext cx="5338119" cy="1073127"/>
          </a:xfrm>
          <a:prstGeom prst="rect">
            <a:avLst/>
          </a:prstGeom>
        </p:spPr>
      </p:pic>
    </p:spTree>
    <p:extLst>
      <p:ext uri="{BB962C8B-B14F-4D97-AF65-F5344CB8AC3E}">
        <p14:creationId xmlns:p14="http://schemas.microsoft.com/office/powerpoint/2010/main" val="985484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AVALLINEN SIVU">
    <p:spTree>
      <p:nvGrpSpPr>
        <p:cNvPr id="1" name=""/>
        <p:cNvGrpSpPr/>
        <p:nvPr/>
      </p:nvGrpSpPr>
      <p:grpSpPr>
        <a:xfrm>
          <a:off x="0" y="0"/>
          <a:ext cx="0" cy="0"/>
          <a:chOff x="0" y="0"/>
          <a:chExt cx="0" cy="0"/>
        </a:xfrm>
      </p:grpSpPr>
      <p:sp>
        <p:nvSpPr>
          <p:cNvPr id="4" name="Suorakulmio 3">
            <a:extLst>
              <a:ext uri="{FF2B5EF4-FFF2-40B4-BE49-F238E27FC236}">
                <a16:creationId xmlns:a16="http://schemas.microsoft.com/office/drawing/2014/main" id="{9F8C8230-0D1B-4C2E-B6B7-730908290ABA}"/>
              </a:ext>
            </a:extLst>
          </p:cNvPr>
          <p:cNvSpPr/>
          <p:nvPr userDrawn="1"/>
        </p:nvSpPr>
        <p:spPr>
          <a:xfrm rot="16200000">
            <a:off x="5763815" y="429814"/>
            <a:ext cx="664369" cy="12192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5" name="Kuva 4">
            <a:extLst>
              <a:ext uri="{FF2B5EF4-FFF2-40B4-BE49-F238E27FC236}">
                <a16:creationId xmlns:a16="http://schemas.microsoft.com/office/drawing/2014/main" id="{A0961363-C25C-4FD3-92FF-9761705372E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76538" y="6370547"/>
            <a:ext cx="1440000" cy="294086"/>
          </a:xfrm>
          <a:prstGeom prst="rect">
            <a:avLst/>
          </a:prstGeom>
        </p:spPr>
      </p:pic>
      <p:sp>
        <p:nvSpPr>
          <p:cNvPr id="3" name="Dian numeron paikkamerkki 2">
            <a:extLst>
              <a:ext uri="{FF2B5EF4-FFF2-40B4-BE49-F238E27FC236}">
                <a16:creationId xmlns:a16="http://schemas.microsoft.com/office/drawing/2014/main" id="{5D1E963B-7F69-4561-9477-DCCA87CA2856}"/>
              </a:ext>
            </a:extLst>
          </p:cNvPr>
          <p:cNvSpPr>
            <a:spLocks noGrp="1"/>
          </p:cNvSpPr>
          <p:nvPr>
            <p:ph type="sldNum" sz="quarter" idx="10"/>
          </p:nvPr>
        </p:nvSpPr>
        <p:spPr>
          <a:xfrm>
            <a:off x="11527631" y="6176963"/>
            <a:ext cx="664369" cy="681037"/>
          </a:xfrm>
        </p:spPr>
        <p:txBody>
          <a:bodyPr/>
          <a:lstStyle/>
          <a:p>
            <a:fld id="{039A4499-63C1-431E-92A3-482737D649C5}" type="slidenum">
              <a:rPr lang="fi-FI" smtClean="0"/>
              <a:pPr/>
              <a:t>‹#›</a:t>
            </a:fld>
            <a:endParaRPr lang="fi-FI" dirty="0"/>
          </a:p>
        </p:txBody>
      </p:sp>
      <p:sp>
        <p:nvSpPr>
          <p:cNvPr id="6" name="Otsikko 1">
            <a:extLst>
              <a:ext uri="{FF2B5EF4-FFF2-40B4-BE49-F238E27FC236}">
                <a16:creationId xmlns:a16="http://schemas.microsoft.com/office/drawing/2014/main" id="{24FEF5A8-AC38-472E-A72F-280E53166D3F}"/>
              </a:ext>
            </a:extLst>
          </p:cNvPr>
          <p:cNvSpPr>
            <a:spLocks noGrp="1"/>
          </p:cNvSpPr>
          <p:nvPr>
            <p:ph type="title"/>
          </p:nvPr>
        </p:nvSpPr>
        <p:spPr>
          <a:xfrm>
            <a:off x="515937" y="294481"/>
            <a:ext cx="11011693" cy="1429180"/>
          </a:xfrm>
        </p:spPr>
        <p:txBody>
          <a:bodyPr anchor="t">
            <a:noAutofit/>
          </a:bodyPr>
          <a:lstStyle>
            <a:lvl1pPr>
              <a:defRPr sz="4000" b="1"/>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7" name="Sisällön paikkamerkki 2">
            <a:extLst>
              <a:ext uri="{FF2B5EF4-FFF2-40B4-BE49-F238E27FC236}">
                <a16:creationId xmlns:a16="http://schemas.microsoft.com/office/drawing/2014/main" id="{DF7DE2D2-EC37-4FFA-A1C2-1BD75A4CDDCB}"/>
              </a:ext>
            </a:extLst>
          </p:cNvPr>
          <p:cNvSpPr>
            <a:spLocks noGrp="1"/>
          </p:cNvSpPr>
          <p:nvPr>
            <p:ph idx="1"/>
          </p:nvPr>
        </p:nvSpPr>
        <p:spPr>
          <a:xfrm>
            <a:off x="515937" y="1725134"/>
            <a:ext cx="11011693" cy="3967006"/>
          </a:xfrm>
        </p:spPr>
        <p:txBody>
          <a:bodyPr/>
          <a:lstStyle>
            <a:lvl1pPr>
              <a:defRPr sz="2400"/>
            </a:lvl1pPr>
            <a:lvl2pPr>
              <a:defRPr sz="2000"/>
            </a:lvl2pPr>
            <a:lvl3pPr>
              <a:defRPr sz="1800"/>
            </a:lvl3pPr>
            <a:lvl4pPr>
              <a:defRPr sz="1800"/>
            </a:lvl4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871377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KAKSI PALSTAA">
    <p:spTree>
      <p:nvGrpSpPr>
        <p:cNvPr id="1" name=""/>
        <p:cNvGrpSpPr/>
        <p:nvPr/>
      </p:nvGrpSpPr>
      <p:grpSpPr>
        <a:xfrm>
          <a:off x="0" y="0"/>
          <a:ext cx="0" cy="0"/>
          <a:chOff x="0" y="0"/>
          <a:chExt cx="0" cy="0"/>
        </a:xfrm>
      </p:grpSpPr>
      <p:sp>
        <p:nvSpPr>
          <p:cNvPr id="4" name="Suorakulmio 3">
            <a:extLst>
              <a:ext uri="{FF2B5EF4-FFF2-40B4-BE49-F238E27FC236}">
                <a16:creationId xmlns:a16="http://schemas.microsoft.com/office/drawing/2014/main" id="{9F8C8230-0D1B-4C2E-B6B7-730908290ABA}"/>
              </a:ext>
            </a:extLst>
          </p:cNvPr>
          <p:cNvSpPr/>
          <p:nvPr userDrawn="1"/>
        </p:nvSpPr>
        <p:spPr>
          <a:xfrm rot="16200000">
            <a:off x="5763815" y="429814"/>
            <a:ext cx="664369" cy="12192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5" name="Kuva 4">
            <a:extLst>
              <a:ext uri="{FF2B5EF4-FFF2-40B4-BE49-F238E27FC236}">
                <a16:creationId xmlns:a16="http://schemas.microsoft.com/office/drawing/2014/main" id="{A0961363-C25C-4FD3-92FF-9761705372E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76538" y="6370547"/>
            <a:ext cx="1440000" cy="294086"/>
          </a:xfrm>
          <a:prstGeom prst="rect">
            <a:avLst/>
          </a:prstGeom>
        </p:spPr>
      </p:pic>
      <p:sp>
        <p:nvSpPr>
          <p:cNvPr id="3" name="Dian numeron paikkamerkki 2">
            <a:extLst>
              <a:ext uri="{FF2B5EF4-FFF2-40B4-BE49-F238E27FC236}">
                <a16:creationId xmlns:a16="http://schemas.microsoft.com/office/drawing/2014/main" id="{5D1E963B-7F69-4561-9477-DCCA87CA2856}"/>
              </a:ext>
            </a:extLst>
          </p:cNvPr>
          <p:cNvSpPr>
            <a:spLocks noGrp="1"/>
          </p:cNvSpPr>
          <p:nvPr>
            <p:ph type="sldNum" sz="quarter" idx="10"/>
          </p:nvPr>
        </p:nvSpPr>
        <p:spPr>
          <a:xfrm>
            <a:off x="11527631" y="6176963"/>
            <a:ext cx="664369" cy="681037"/>
          </a:xfrm>
        </p:spPr>
        <p:txBody>
          <a:bodyPr/>
          <a:lstStyle/>
          <a:p>
            <a:fld id="{039A4499-63C1-431E-92A3-482737D649C5}" type="slidenum">
              <a:rPr lang="fi-FI" smtClean="0"/>
              <a:pPr/>
              <a:t>‹#›</a:t>
            </a:fld>
            <a:endParaRPr lang="fi-FI" dirty="0"/>
          </a:p>
        </p:txBody>
      </p:sp>
      <p:sp>
        <p:nvSpPr>
          <p:cNvPr id="6" name="Otsikko 1">
            <a:extLst>
              <a:ext uri="{FF2B5EF4-FFF2-40B4-BE49-F238E27FC236}">
                <a16:creationId xmlns:a16="http://schemas.microsoft.com/office/drawing/2014/main" id="{24FEF5A8-AC38-472E-A72F-280E53166D3F}"/>
              </a:ext>
            </a:extLst>
          </p:cNvPr>
          <p:cNvSpPr>
            <a:spLocks noGrp="1"/>
          </p:cNvSpPr>
          <p:nvPr>
            <p:ph type="title"/>
          </p:nvPr>
        </p:nvSpPr>
        <p:spPr>
          <a:xfrm>
            <a:off x="515937" y="294481"/>
            <a:ext cx="11011693" cy="1429180"/>
          </a:xfrm>
        </p:spPr>
        <p:txBody>
          <a:bodyPr anchor="t">
            <a:noAutofit/>
          </a:bodyPr>
          <a:lstStyle>
            <a:lvl1pPr>
              <a:defRPr sz="4000" b="1"/>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7" name="Sisällön paikkamerkki 2">
            <a:extLst>
              <a:ext uri="{FF2B5EF4-FFF2-40B4-BE49-F238E27FC236}">
                <a16:creationId xmlns:a16="http://schemas.microsoft.com/office/drawing/2014/main" id="{DF7DE2D2-EC37-4FFA-A1C2-1BD75A4CDDCB}"/>
              </a:ext>
            </a:extLst>
          </p:cNvPr>
          <p:cNvSpPr>
            <a:spLocks noGrp="1"/>
          </p:cNvSpPr>
          <p:nvPr>
            <p:ph idx="1"/>
          </p:nvPr>
        </p:nvSpPr>
        <p:spPr>
          <a:xfrm>
            <a:off x="515937" y="1741569"/>
            <a:ext cx="5355945" cy="3967006"/>
          </a:xfrm>
        </p:spPr>
        <p:txBody>
          <a:bodyPr/>
          <a:lstStyle>
            <a:lvl1pPr>
              <a:defRPr sz="2400"/>
            </a:lvl1pPr>
            <a:lvl2pPr>
              <a:defRPr sz="2000"/>
            </a:lvl2pPr>
            <a:lvl3pPr>
              <a:defRPr sz="1800"/>
            </a:lvl3pPr>
            <a:lvl4pPr>
              <a:defRPr sz="1800"/>
            </a:lvl4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8" name="Sisällön paikkamerkki 2">
            <a:extLst>
              <a:ext uri="{FF2B5EF4-FFF2-40B4-BE49-F238E27FC236}">
                <a16:creationId xmlns:a16="http://schemas.microsoft.com/office/drawing/2014/main" id="{231135A7-5029-4211-8705-354DDA424D3E}"/>
              </a:ext>
            </a:extLst>
          </p:cNvPr>
          <p:cNvSpPr>
            <a:spLocks noGrp="1"/>
          </p:cNvSpPr>
          <p:nvPr>
            <p:ph idx="11"/>
          </p:nvPr>
        </p:nvSpPr>
        <p:spPr>
          <a:xfrm>
            <a:off x="6171685" y="1741569"/>
            <a:ext cx="5355945" cy="3967006"/>
          </a:xfrm>
        </p:spPr>
        <p:txBody>
          <a:bodyPr/>
          <a:lstStyle>
            <a:lvl1pPr>
              <a:defRPr sz="2400"/>
            </a:lvl1pPr>
            <a:lvl2pPr>
              <a:defRPr sz="2000"/>
            </a:lvl2pPr>
            <a:lvl3pPr>
              <a:defRPr sz="1800"/>
            </a:lvl3pPr>
            <a:lvl4pPr>
              <a:defRPr sz="1800"/>
            </a:lvl4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165498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VAIN  OTSIKKO">
    <p:spTree>
      <p:nvGrpSpPr>
        <p:cNvPr id="1" name=""/>
        <p:cNvGrpSpPr/>
        <p:nvPr/>
      </p:nvGrpSpPr>
      <p:grpSpPr>
        <a:xfrm>
          <a:off x="0" y="0"/>
          <a:ext cx="0" cy="0"/>
          <a:chOff x="0" y="0"/>
          <a:chExt cx="0" cy="0"/>
        </a:xfrm>
      </p:grpSpPr>
      <p:sp>
        <p:nvSpPr>
          <p:cNvPr id="4" name="Suorakulmio 3">
            <a:extLst>
              <a:ext uri="{FF2B5EF4-FFF2-40B4-BE49-F238E27FC236}">
                <a16:creationId xmlns:a16="http://schemas.microsoft.com/office/drawing/2014/main" id="{9F8C8230-0D1B-4C2E-B6B7-730908290ABA}"/>
              </a:ext>
            </a:extLst>
          </p:cNvPr>
          <p:cNvSpPr/>
          <p:nvPr userDrawn="1"/>
        </p:nvSpPr>
        <p:spPr>
          <a:xfrm rot="16200000">
            <a:off x="5763815" y="429814"/>
            <a:ext cx="664369" cy="12192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5" name="Kuva 4">
            <a:extLst>
              <a:ext uri="{FF2B5EF4-FFF2-40B4-BE49-F238E27FC236}">
                <a16:creationId xmlns:a16="http://schemas.microsoft.com/office/drawing/2014/main" id="{A0961363-C25C-4FD3-92FF-9761705372E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76538" y="6370547"/>
            <a:ext cx="1440000" cy="294086"/>
          </a:xfrm>
          <a:prstGeom prst="rect">
            <a:avLst/>
          </a:prstGeom>
        </p:spPr>
      </p:pic>
      <p:sp>
        <p:nvSpPr>
          <p:cNvPr id="3" name="Dian numeron paikkamerkki 2">
            <a:extLst>
              <a:ext uri="{FF2B5EF4-FFF2-40B4-BE49-F238E27FC236}">
                <a16:creationId xmlns:a16="http://schemas.microsoft.com/office/drawing/2014/main" id="{5D1E963B-7F69-4561-9477-DCCA87CA2856}"/>
              </a:ext>
            </a:extLst>
          </p:cNvPr>
          <p:cNvSpPr>
            <a:spLocks noGrp="1"/>
          </p:cNvSpPr>
          <p:nvPr>
            <p:ph type="sldNum" sz="quarter" idx="10"/>
          </p:nvPr>
        </p:nvSpPr>
        <p:spPr>
          <a:xfrm>
            <a:off x="11527631" y="6176963"/>
            <a:ext cx="664369" cy="681037"/>
          </a:xfrm>
        </p:spPr>
        <p:txBody>
          <a:bodyPr/>
          <a:lstStyle/>
          <a:p>
            <a:fld id="{039A4499-63C1-431E-92A3-482737D649C5}" type="slidenum">
              <a:rPr lang="fi-FI" smtClean="0"/>
              <a:pPr/>
              <a:t>‹#›</a:t>
            </a:fld>
            <a:endParaRPr lang="fi-FI" dirty="0"/>
          </a:p>
        </p:txBody>
      </p:sp>
      <p:sp>
        <p:nvSpPr>
          <p:cNvPr id="6" name="Otsikko 1">
            <a:extLst>
              <a:ext uri="{FF2B5EF4-FFF2-40B4-BE49-F238E27FC236}">
                <a16:creationId xmlns:a16="http://schemas.microsoft.com/office/drawing/2014/main" id="{24FEF5A8-AC38-472E-A72F-280E53166D3F}"/>
              </a:ext>
            </a:extLst>
          </p:cNvPr>
          <p:cNvSpPr>
            <a:spLocks noGrp="1"/>
          </p:cNvSpPr>
          <p:nvPr>
            <p:ph type="title"/>
          </p:nvPr>
        </p:nvSpPr>
        <p:spPr>
          <a:xfrm>
            <a:off x="515937" y="294481"/>
            <a:ext cx="11011693" cy="1429180"/>
          </a:xfrm>
        </p:spPr>
        <p:txBody>
          <a:bodyPr anchor="t">
            <a:noAutofit/>
          </a:bodyPr>
          <a:lstStyle>
            <a:lvl1pPr>
              <a:defRPr sz="4000" b="1"/>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Tree>
    <p:extLst>
      <p:ext uri="{BB962C8B-B14F-4D97-AF65-F5344CB8AC3E}">
        <p14:creationId xmlns:p14="http://schemas.microsoft.com/office/powerpoint/2010/main" val="1820786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VÄLIOTSIKKO">
    <p:spTree>
      <p:nvGrpSpPr>
        <p:cNvPr id="1" name=""/>
        <p:cNvGrpSpPr/>
        <p:nvPr/>
      </p:nvGrpSpPr>
      <p:grpSpPr>
        <a:xfrm>
          <a:off x="0" y="0"/>
          <a:ext cx="0" cy="0"/>
          <a:chOff x="0" y="0"/>
          <a:chExt cx="0" cy="0"/>
        </a:xfrm>
      </p:grpSpPr>
      <p:sp>
        <p:nvSpPr>
          <p:cNvPr id="5" name="Suorakulmio 4">
            <a:extLst>
              <a:ext uri="{FF2B5EF4-FFF2-40B4-BE49-F238E27FC236}">
                <a16:creationId xmlns:a16="http://schemas.microsoft.com/office/drawing/2014/main" id="{EDE7E7DD-0AC6-4B97-AC81-BA625F8BC6E6}"/>
              </a:ext>
            </a:extLst>
          </p:cNvPr>
          <p:cNvSpPr/>
          <p:nvPr userDrawn="1"/>
        </p:nvSpPr>
        <p:spPr>
          <a:xfrm rot="16200000">
            <a:off x="5740955" y="429814"/>
            <a:ext cx="664369" cy="12192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3" name="Dian numeron paikkamerkki 2">
            <a:extLst>
              <a:ext uri="{FF2B5EF4-FFF2-40B4-BE49-F238E27FC236}">
                <a16:creationId xmlns:a16="http://schemas.microsoft.com/office/drawing/2014/main" id="{E8CAC8F9-97C3-4C45-9130-B1E59C0311C2}"/>
              </a:ext>
            </a:extLst>
          </p:cNvPr>
          <p:cNvSpPr>
            <a:spLocks noGrp="1"/>
          </p:cNvSpPr>
          <p:nvPr>
            <p:ph type="sldNum" sz="quarter" idx="10"/>
          </p:nvPr>
        </p:nvSpPr>
        <p:spPr>
          <a:xfrm>
            <a:off x="11527631" y="5247323"/>
            <a:ext cx="664369" cy="681037"/>
          </a:xfrm>
        </p:spPr>
        <p:txBody>
          <a:bodyPr/>
          <a:lstStyle/>
          <a:p>
            <a:fld id="{039A4499-63C1-431E-92A3-482737D649C5}" type="slidenum">
              <a:rPr lang="fi-FI" smtClean="0"/>
              <a:pPr/>
              <a:t>‹#›</a:t>
            </a:fld>
            <a:endParaRPr lang="fi-FI" dirty="0"/>
          </a:p>
        </p:txBody>
      </p:sp>
      <p:pic>
        <p:nvPicPr>
          <p:cNvPr id="4" name="Kuva 3">
            <a:extLst>
              <a:ext uri="{FF2B5EF4-FFF2-40B4-BE49-F238E27FC236}">
                <a16:creationId xmlns:a16="http://schemas.microsoft.com/office/drawing/2014/main" id="{C382BB34-ECE5-4CBB-B9F7-D35EB063313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76538" y="6370547"/>
            <a:ext cx="1440000" cy="294086"/>
          </a:xfrm>
          <a:prstGeom prst="rect">
            <a:avLst/>
          </a:prstGeom>
        </p:spPr>
      </p:pic>
      <p:sp>
        <p:nvSpPr>
          <p:cNvPr id="6" name="Otsikko 1">
            <a:extLst>
              <a:ext uri="{FF2B5EF4-FFF2-40B4-BE49-F238E27FC236}">
                <a16:creationId xmlns:a16="http://schemas.microsoft.com/office/drawing/2014/main" id="{5544C270-A524-414E-9162-77A8DFF98005}"/>
              </a:ext>
            </a:extLst>
          </p:cNvPr>
          <p:cNvSpPr>
            <a:spLocks noGrp="1"/>
          </p:cNvSpPr>
          <p:nvPr>
            <p:ph type="ctrTitle"/>
          </p:nvPr>
        </p:nvSpPr>
        <p:spPr>
          <a:xfrm>
            <a:off x="1524000" y="1364938"/>
            <a:ext cx="9144000" cy="1913633"/>
          </a:xfrm>
        </p:spPr>
        <p:txBody>
          <a:bodyPr anchor="b"/>
          <a:lstStyle>
            <a:lvl1pPr algn="ctr">
              <a:defRPr sz="6000" b="1"/>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7" name="Alaotsikko 2">
            <a:extLst>
              <a:ext uri="{FF2B5EF4-FFF2-40B4-BE49-F238E27FC236}">
                <a16:creationId xmlns:a16="http://schemas.microsoft.com/office/drawing/2014/main" id="{B2C62B9B-1E99-438E-BDB0-226B693D517C}"/>
              </a:ext>
            </a:extLst>
          </p:cNvPr>
          <p:cNvSpPr>
            <a:spLocks noGrp="1"/>
          </p:cNvSpPr>
          <p:nvPr>
            <p:ph type="subTitle" idx="1"/>
          </p:nvPr>
        </p:nvSpPr>
        <p:spPr>
          <a:xfrm>
            <a:off x="1524000" y="3383001"/>
            <a:ext cx="9144000" cy="1655762"/>
          </a:xfrm>
        </p:spPr>
        <p:txBody>
          <a:bodyPr/>
          <a:lstStyle>
            <a:lvl1pPr marL="0" indent="0" algn="ctr">
              <a:buNone/>
              <a:defRPr sz="2400" i="1">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dirty="0"/>
              <a:t>Muokkaa alaotsikon perustyyliä </a:t>
            </a:r>
            <a:r>
              <a:rPr lang="fi-FI" dirty="0" err="1"/>
              <a:t>napsautt</a:t>
            </a:r>
            <a:r>
              <a:rPr lang="fi-FI" dirty="0"/>
              <a:t>.</a:t>
            </a:r>
          </a:p>
        </p:txBody>
      </p:sp>
    </p:spTree>
    <p:extLst>
      <p:ext uri="{BB962C8B-B14F-4D97-AF65-F5344CB8AC3E}">
        <p14:creationId xmlns:p14="http://schemas.microsoft.com/office/powerpoint/2010/main" val="1543568959"/>
      </p:ext>
    </p:extLst>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theme/theme1.xml" Type="http://schemas.openxmlformats.org/officeDocument/2006/relationships/theme"/></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tsikon paikkamerkki 1">
            <a:extLst>
              <a:ext uri="{FF2B5EF4-FFF2-40B4-BE49-F238E27FC236}">
                <a16:creationId xmlns:a16="http://schemas.microsoft.com/office/drawing/2014/main" id="{6C12F0B9-F096-466D-8470-6C91AE1D886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5C4BEA1E-2E87-4881-8755-A103FB653E0C}"/>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6" name="Dian numeron paikkamerkki 5">
            <a:extLst>
              <a:ext uri="{FF2B5EF4-FFF2-40B4-BE49-F238E27FC236}">
                <a16:creationId xmlns:a16="http://schemas.microsoft.com/office/drawing/2014/main" id="{15D1F9B7-E27D-45F3-9814-EDF42A896C01}"/>
              </a:ext>
            </a:extLst>
          </p:cNvPr>
          <p:cNvSpPr>
            <a:spLocks noGrp="1"/>
          </p:cNvSpPr>
          <p:nvPr>
            <p:ph type="sldNum" sz="quarter" idx="4"/>
          </p:nvPr>
        </p:nvSpPr>
        <p:spPr>
          <a:xfrm>
            <a:off x="-1" y="6176963"/>
            <a:ext cx="664369" cy="681037"/>
          </a:xfrm>
          <a:prstGeom prst="rect">
            <a:avLst/>
          </a:prstGeom>
        </p:spPr>
        <p:txBody>
          <a:bodyPr vert="horz" lIns="91440" tIns="45720" rIns="91440" bIns="45720" rtlCol="0" anchor="ctr"/>
          <a:lstStyle>
            <a:lvl1pPr algn="ctr">
              <a:defRPr sz="1400" b="1">
                <a:solidFill>
                  <a:schemeClr val="bg1"/>
                </a:solidFill>
                <a:latin typeface="Verdana" panose="020B0604030504040204" pitchFamily="34" charset="0"/>
                <a:ea typeface="Verdana" panose="020B0604030504040204" pitchFamily="34" charset="0"/>
              </a:defRPr>
            </a:lvl1pPr>
          </a:lstStyle>
          <a:p>
            <a:fld id="{039A4499-63C1-431E-92A3-482737D649C5}" type="slidenum">
              <a:rPr lang="fi-FI" smtClean="0"/>
              <a:pPr/>
              <a:t>‹#›</a:t>
            </a:fld>
            <a:endParaRPr lang="fi-FI" dirty="0"/>
          </a:p>
        </p:txBody>
      </p:sp>
    </p:spTree>
    <p:extLst>
      <p:ext uri="{BB962C8B-B14F-4D97-AF65-F5344CB8AC3E}">
        <p14:creationId xmlns:p14="http://schemas.microsoft.com/office/powerpoint/2010/main" val="346141409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8" r:id="rId3"/>
    <p:sldLayoutId id="2147483667" r:id="rId4"/>
    <p:sldLayoutId id="2147483666" r:id="rId5"/>
  </p:sldLayoutIdLst>
  <p:hf hdr="0" ftr="0" dt="0"/>
  <p:txStyles>
    <p:title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accent1"/>
        </a:buClr>
        <a:buFont typeface="Arial" panose="020B0604020202020204" pitchFamily="34" charset="0"/>
        <a:buChar char="•"/>
        <a:defRPr sz="12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Clr>
          <a:schemeClr val="accent1"/>
        </a:buClr>
        <a:buFont typeface="Arial" panose="020B0604020202020204" pitchFamily="34" charset="0"/>
        <a:buChar char="•"/>
        <a:defRPr sz="11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Clr>
          <a:schemeClr val="accent1"/>
        </a:buClr>
        <a:buFont typeface="Arial" panose="020B0604020202020204" pitchFamily="34" charset="0"/>
        <a:buChar char="•"/>
        <a:defRPr sz="1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Clr>
          <a:schemeClr val="accent1"/>
        </a:buClr>
        <a:buFont typeface="Arial" panose="020B0604020202020204" pitchFamily="34" charset="0"/>
        <a:buChar char="•"/>
        <a:defRPr sz="9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Clr>
          <a:schemeClr val="accent1"/>
        </a:buClr>
        <a:buFont typeface="Arial" panose="020B0604020202020204" pitchFamily="34" charset="0"/>
        <a:buChar char="•"/>
        <a:defRPr sz="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50" userDrawn="1">
          <p15:clr>
            <a:srgbClr val="F26B43"/>
          </p15:clr>
        </p15:guide>
        <p15:guide id="2" pos="325" userDrawn="1">
          <p15:clr>
            <a:srgbClr val="F26B43"/>
          </p15:clr>
        </p15:guide>
      </p15:sldGuideLst>
    </p:ext>
  </p:extLst>
</p:sldMaster>
</file>

<file path=ppt/slides/_rels/slide1.xml.rels><?xml version="1.0" encoding="UTF-8" standalone="yes"?><Relationships xmlns="http://schemas.openxmlformats.org/package/2006/relationships"><Relationship Id="rId1" Target="../slideLayouts/slideLayout1.xml" Type="http://schemas.openxmlformats.org/officeDocument/2006/relationships/slideLayout"/></Relationships>
</file>

<file path=ppt/slides/_rels/slide2.xml.rels><?xml version="1.0" encoding="UTF-8" standalone="yes"?><Relationships xmlns="http://schemas.openxmlformats.org/package/2006/relationships"><Relationship Id="rId1" Target="../slideLayouts/slideLayout4.xml" Type="http://schemas.openxmlformats.org/officeDocument/2006/relationships/slideLayout"/></Relationships>
</file>

<file path=ppt/slides/_rels/slide3.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4.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5.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3.tiff"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8.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9.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0.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1.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3.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4.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5.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6.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7.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8.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9.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0.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1.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2.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3.xml.rels><?xml version="1.0" encoding="UTF-8" standalone="yes"?><Relationships xmlns="http://schemas.openxmlformats.org/package/2006/relationships"><Relationship Id="rId1" Target="../slideLayouts/slideLayout2.xml" Type="http://schemas.openxmlformats.org/officeDocument/2006/relationships/slideLayout"/><Relationship Id="rId2" Target="https://www.finlex.fi/fi/laki/ajantasa/2007/20070417#L11P61b" TargetMode="External" Type="http://schemas.openxmlformats.org/officeDocument/2006/relationships/hyperlink"/></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D624FD4-F03D-4902-929E-91C7A882666B}"/>
              </a:ext>
            </a:extLst>
          </p:cNvPr>
          <p:cNvSpPr>
            <a:spLocks noGrp="1"/>
          </p:cNvSpPr>
          <p:nvPr>
            <p:ph type="ctrTitle"/>
          </p:nvPr>
        </p:nvSpPr>
        <p:spPr>
          <a:xfrm>
            <a:off x="1743074" y="2819399"/>
            <a:ext cx="8924925" cy="2771776"/>
          </a:xfrm>
        </p:spPr>
        <p:txBody>
          <a:bodyPr/>
          <a:lstStyle/>
          <a:p>
            <a:r>
              <a:rPr lang="fi-FI" sz="5400" dirty="0"/>
              <a:t>Hyvää kohtelua koskeva suunnitelma</a:t>
            </a:r>
            <a:br>
              <a:rPr lang="fi-FI" sz="5400" dirty="0"/>
            </a:br>
            <a:endParaRPr lang="fi-FI" dirty="0"/>
          </a:p>
        </p:txBody>
      </p:sp>
      <p:sp>
        <p:nvSpPr>
          <p:cNvPr id="4" name="Dian numeron paikkamerkki 3">
            <a:extLst>
              <a:ext uri="{FF2B5EF4-FFF2-40B4-BE49-F238E27FC236}">
                <a16:creationId xmlns:a16="http://schemas.microsoft.com/office/drawing/2014/main" id="{952DBC11-DD6D-4B4D-AD1F-F532C5F05413}"/>
              </a:ext>
            </a:extLst>
          </p:cNvPr>
          <p:cNvSpPr>
            <a:spLocks noGrp="1"/>
          </p:cNvSpPr>
          <p:nvPr>
            <p:ph type="sldNum" sz="quarter" idx="10"/>
          </p:nvPr>
        </p:nvSpPr>
        <p:spPr/>
        <p:txBody>
          <a:bodyPr/>
          <a:lstStyle/>
          <a:p>
            <a:fld id="{039A4499-63C1-431E-92A3-482737D649C5}" type="slidenum">
              <a:rPr lang="fi-FI" smtClean="0"/>
              <a:t>1</a:t>
            </a:fld>
            <a:endParaRPr lang="fi-FI"/>
          </a:p>
        </p:txBody>
      </p:sp>
    </p:spTree>
    <p:extLst>
      <p:ext uri="{BB962C8B-B14F-4D97-AF65-F5344CB8AC3E}">
        <p14:creationId xmlns:p14="http://schemas.microsoft.com/office/powerpoint/2010/main" val="1439139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B8D60C29-417E-A570-136C-3647AF10CE75}"/>
              </a:ext>
            </a:extLst>
          </p:cNvPr>
          <p:cNvSpPr>
            <a:spLocks noGrp="1"/>
          </p:cNvSpPr>
          <p:nvPr>
            <p:ph type="sldNum" sz="quarter" idx="10"/>
          </p:nvPr>
        </p:nvSpPr>
        <p:spPr/>
        <p:txBody>
          <a:bodyPr/>
          <a:lstStyle/>
          <a:p>
            <a:fld id="{039A4499-63C1-431E-92A3-482737D649C5}" type="slidenum">
              <a:rPr lang="fi-FI" smtClean="0"/>
              <a:pPr/>
              <a:t>2</a:t>
            </a:fld>
            <a:endParaRPr lang="fi-FI" dirty="0"/>
          </a:p>
        </p:txBody>
      </p:sp>
      <p:sp>
        <p:nvSpPr>
          <p:cNvPr id="3" name="Otsikko 2">
            <a:extLst>
              <a:ext uri="{FF2B5EF4-FFF2-40B4-BE49-F238E27FC236}">
                <a16:creationId xmlns:a16="http://schemas.microsoft.com/office/drawing/2014/main" id="{D633AAE0-C35C-6ECB-B82E-BBCA7218EA3E}"/>
              </a:ext>
            </a:extLst>
          </p:cNvPr>
          <p:cNvSpPr>
            <a:spLocks noGrp="1"/>
          </p:cNvSpPr>
          <p:nvPr>
            <p:ph type="title"/>
          </p:nvPr>
        </p:nvSpPr>
        <p:spPr/>
        <p:txBody>
          <a:bodyPr/>
          <a:lstStyle/>
          <a:p>
            <a:r>
              <a:rPr lang="fi-FI" dirty="0"/>
              <a:t>Yksikkö</a:t>
            </a:r>
            <a:br>
              <a:rPr lang="fi-FI" dirty="0"/>
            </a:br>
            <a:r>
              <a:rPr lang="fi-FI" dirty="0"/>
              <a:t>Päivityshistoria</a:t>
            </a:r>
          </a:p>
        </p:txBody>
      </p:sp>
      <p:sp>
        <p:nvSpPr>
          <p:cNvPr id="5" name="Tekstiruutu 4">
            <a:extLst>
              <a:ext uri="{FF2B5EF4-FFF2-40B4-BE49-F238E27FC236}">
                <a16:creationId xmlns:a16="http://schemas.microsoft.com/office/drawing/2014/main" id="{052041BF-3F2E-EBED-342C-0B9177BAC19F}"/>
              </a:ext>
            </a:extLst>
          </p:cNvPr>
          <p:cNvSpPr txBox="1"/>
          <p:nvPr/>
        </p:nvSpPr>
        <p:spPr>
          <a:xfrm>
            <a:off x="700880" y="2209799"/>
            <a:ext cx="10641805" cy="923330"/>
          </a:xfrm>
          <a:prstGeom prst="rect">
            <a:avLst/>
          </a:prstGeom>
          <a:noFill/>
        </p:spPr>
        <p:txBody>
          <a:bodyPr wrap="square">
            <a:spAutoFit/>
          </a:bodyPr>
          <a:lstStyle/>
          <a:p>
            <a:r>
              <a:rPr lang="fi-FI" sz="1800" dirty="0"/>
              <a:t>Yksikkö: Aurora Haukipudas</a:t>
            </a:r>
            <a:br>
              <a:rPr lang="fi-FI" sz="1800" dirty="0"/>
            </a:br>
            <a:r>
              <a:rPr lang="fi-FI" sz="1800" dirty="0"/>
              <a:t>Luotu: </a:t>
            </a:r>
            <a:r>
              <a:rPr lang="fi-FI" dirty="0"/>
              <a:t>16</a:t>
            </a:r>
            <a:r>
              <a:rPr lang="fi-FI" sz="1800" dirty="0"/>
              <a:t>.10.2020</a:t>
            </a:r>
            <a:br>
              <a:rPr lang="fi-FI" sz="1800" dirty="0"/>
            </a:br>
            <a:r>
              <a:rPr lang="fi-FI" dirty="0"/>
              <a:t>Päivityspäivämäärät: 31.10.2024</a:t>
            </a:r>
          </a:p>
        </p:txBody>
      </p:sp>
    </p:spTree>
    <p:extLst>
      <p:ext uri="{BB962C8B-B14F-4D97-AF65-F5344CB8AC3E}">
        <p14:creationId xmlns:p14="http://schemas.microsoft.com/office/powerpoint/2010/main" val="6896302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2C43AE9B-06C6-4096-8D02-4161A3661004}"/>
              </a:ext>
            </a:extLst>
          </p:cNvPr>
          <p:cNvSpPr>
            <a:spLocks noGrp="1"/>
          </p:cNvSpPr>
          <p:nvPr>
            <p:ph type="sldNum" sz="quarter" idx="10"/>
          </p:nvPr>
        </p:nvSpPr>
        <p:spPr/>
        <p:txBody>
          <a:bodyPr/>
          <a:lstStyle/>
          <a:p>
            <a:fld id="{039A4499-63C1-431E-92A3-482737D649C5}" type="slidenum">
              <a:rPr lang="fi-FI" smtClean="0"/>
              <a:pPr/>
              <a:t>3</a:t>
            </a:fld>
            <a:endParaRPr lang="fi-FI" dirty="0"/>
          </a:p>
        </p:txBody>
      </p:sp>
      <p:sp>
        <p:nvSpPr>
          <p:cNvPr id="3" name="Otsikko 2">
            <a:extLst>
              <a:ext uri="{FF2B5EF4-FFF2-40B4-BE49-F238E27FC236}">
                <a16:creationId xmlns:a16="http://schemas.microsoft.com/office/drawing/2014/main" id="{A875AA4E-3F46-4701-AF83-A829C91CF25D}"/>
              </a:ext>
            </a:extLst>
          </p:cNvPr>
          <p:cNvSpPr>
            <a:spLocks noGrp="1"/>
          </p:cNvSpPr>
          <p:nvPr>
            <p:ph type="title"/>
          </p:nvPr>
        </p:nvSpPr>
        <p:spPr/>
        <p:txBody>
          <a:bodyPr/>
          <a:lstStyle/>
          <a:p>
            <a:pPr algn="ctr"/>
            <a:r>
              <a:rPr lang="fi-FI" dirty="0"/>
              <a:t>Mikä on hyvää kohtelua koskeva suunnitelma?</a:t>
            </a:r>
          </a:p>
        </p:txBody>
      </p:sp>
      <p:sp>
        <p:nvSpPr>
          <p:cNvPr id="6" name="Sisällön paikkamerkki 5">
            <a:extLst>
              <a:ext uri="{FF2B5EF4-FFF2-40B4-BE49-F238E27FC236}">
                <a16:creationId xmlns:a16="http://schemas.microsoft.com/office/drawing/2014/main" id="{7F35C5E3-EF12-4E77-B8ED-341BEBCE16A5}"/>
              </a:ext>
            </a:extLst>
          </p:cNvPr>
          <p:cNvSpPr>
            <a:spLocks noGrp="1"/>
          </p:cNvSpPr>
          <p:nvPr>
            <p:ph idx="1"/>
          </p:nvPr>
        </p:nvSpPr>
        <p:spPr/>
        <p:txBody>
          <a:bodyPr/>
          <a:lstStyle/>
          <a:p>
            <a:pPr marL="0" marR="0" lvl="0" indent="0" algn="l" defTabSz="457200" rtl="0" eaLnBrk="1" fontAlgn="auto" latinLnBrk="0" hangingPunct="1">
              <a:lnSpc>
                <a:spcPct val="100000"/>
              </a:lnSpc>
              <a:spcBef>
                <a:spcPts val="1000"/>
              </a:spcBef>
              <a:spcAft>
                <a:spcPts val="0"/>
              </a:spcAft>
              <a:buClrTx/>
              <a:buSzTx/>
              <a:buNone/>
              <a:tabLst/>
              <a:defRPr/>
            </a:pPr>
            <a:endParaRPr kumimoji="0" lang="fi-FI" sz="1800" b="0" u="none" strike="noStrike" kern="1200" cap="none" spc="0" normalizeH="0" baseline="0" noProof="0" dirty="0">
              <a:ln>
                <a:noFill/>
              </a:ln>
              <a:solidFill>
                <a:srgbClr val="3C3C3B"/>
              </a:solidFill>
              <a:effectLst/>
              <a:uLnTx/>
              <a:uFillTx/>
              <a:ea typeface="+mn-ea"/>
              <a:cs typeface="Arial"/>
            </a:endParaRPr>
          </a:p>
          <a:p>
            <a:pPr marL="0" marR="0" lvl="0" indent="0" algn="l" defTabSz="457200" rtl="0" eaLnBrk="1" fontAlgn="auto" latinLnBrk="0" hangingPunct="1">
              <a:lnSpc>
                <a:spcPct val="100000"/>
              </a:lnSpc>
              <a:spcBef>
                <a:spcPts val="1000"/>
              </a:spcBef>
              <a:spcAft>
                <a:spcPts val="0"/>
              </a:spcAft>
              <a:buClrTx/>
              <a:buSzTx/>
              <a:buNone/>
              <a:tabLst/>
              <a:defRPr/>
            </a:pPr>
            <a:endParaRPr kumimoji="0" lang="fi-FI" sz="1800" b="0" u="none" strike="noStrike" kern="1200" cap="none" spc="0" normalizeH="0" baseline="0" noProof="0" dirty="0">
              <a:ln>
                <a:noFill/>
              </a:ln>
              <a:solidFill>
                <a:srgbClr val="3C3C3B"/>
              </a:solidFill>
              <a:effectLst/>
              <a:uLnTx/>
              <a:uFillTx/>
              <a:ea typeface="+mn-ea"/>
              <a:cs typeface="Arial"/>
            </a:endParaRPr>
          </a:p>
          <a:p>
            <a:pPr marL="0" marR="0" lvl="0" indent="0" algn="l" defTabSz="457200" rtl="0" eaLnBrk="1" fontAlgn="auto" latinLnBrk="0" hangingPunct="1">
              <a:lnSpc>
                <a:spcPct val="100000"/>
              </a:lnSpc>
              <a:spcBef>
                <a:spcPts val="1000"/>
              </a:spcBef>
              <a:spcAft>
                <a:spcPts val="0"/>
              </a:spcAft>
              <a:buClrTx/>
              <a:buSzTx/>
              <a:buNone/>
              <a:tabLst/>
              <a:defRPr/>
            </a:pPr>
            <a:r>
              <a:rPr kumimoji="0" lang="fi-FI" sz="1800" b="0" u="none" strike="noStrike" kern="1200" cap="none" spc="0" normalizeH="0" baseline="0" noProof="0" dirty="0">
                <a:ln>
                  <a:noFill/>
                </a:ln>
                <a:solidFill>
                  <a:srgbClr val="3C3C3B"/>
                </a:solidFill>
                <a:effectLst/>
                <a:uLnTx/>
                <a:uFillTx/>
                <a:ea typeface="+mn-ea"/>
                <a:cs typeface="Arial"/>
              </a:rPr>
              <a:t>Hyvää kohtelua koskevaan suunnitelmaan on kirjattu, miten toimitaan niin, että yksikössä on kaikilla turvalliset ja hyvät oltavat.</a:t>
            </a:r>
            <a:r>
              <a:rPr lang="fi-FI" sz="1800" dirty="0">
                <a:solidFill>
                  <a:srgbClr val="3C3C3B"/>
                </a:solidFill>
                <a:cs typeface="Arial"/>
              </a:rPr>
              <a:t> Suunnitelman tarkoituksena on tukea nuorten itsemääräämisoikeutta sekä lisätä avoimuutta ja yhteisymmärrystä yhteisistä toimintatavoista.</a:t>
            </a:r>
            <a:endParaRPr kumimoji="0" lang="fi-FI" sz="1800" b="0" u="none" strike="noStrike" kern="1200" cap="none" spc="0" normalizeH="0" baseline="0" noProof="0" dirty="0">
              <a:ln>
                <a:noFill/>
              </a:ln>
              <a:solidFill>
                <a:srgbClr val="3C3C3B"/>
              </a:solidFill>
              <a:effectLst/>
              <a:uLnTx/>
              <a:uFillTx/>
              <a:ea typeface="+mn-ea"/>
              <a:cs typeface="Arial"/>
            </a:endParaRPr>
          </a:p>
          <a:p>
            <a:pPr marL="0" marR="0" lvl="0" indent="0" algn="l" defTabSz="457200" rtl="0" eaLnBrk="1" fontAlgn="auto" latinLnBrk="0" hangingPunct="1">
              <a:lnSpc>
                <a:spcPct val="100000"/>
              </a:lnSpc>
              <a:spcBef>
                <a:spcPts val="1000"/>
              </a:spcBef>
              <a:spcAft>
                <a:spcPts val="0"/>
              </a:spcAft>
              <a:buClrTx/>
              <a:buSzTx/>
              <a:buNone/>
              <a:tabLst/>
              <a:defRPr/>
            </a:pPr>
            <a:endParaRPr kumimoji="0" lang="fi-FI" sz="1800" b="0" i="1" u="none" strike="noStrike" kern="1200" cap="none" spc="0" normalizeH="0" baseline="0" noProof="0" dirty="0">
              <a:ln>
                <a:noFill/>
              </a:ln>
              <a:solidFill>
                <a:srgbClr val="3C3C3B"/>
              </a:solidFill>
              <a:effectLst/>
              <a:uLnTx/>
              <a:uFillTx/>
              <a:latin typeface="Arial"/>
              <a:ea typeface="+mn-ea"/>
              <a:cs typeface="Arial"/>
            </a:endParaRPr>
          </a:p>
          <a:p>
            <a:endParaRPr lang="fi-FI" dirty="0"/>
          </a:p>
        </p:txBody>
      </p:sp>
    </p:spTree>
    <p:extLst>
      <p:ext uri="{BB962C8B-B14F-4D97-AF65-F5344CB8AC3E}">
        <p14:creationId xmlns:p14="http://schemas.microsoft.com/office/powerpoint/2010/main" val="3747323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4BA4D50C-D349-455F-9998-0F40D2489D35}"/>
              </a:ext>
            </a:extLst>
          </p:cNvPr>
          <p:cNvSpPr>
            <a:spLocks noGrp="1"/>
          </p:cNvSpPr>
          <p:nvPr>
            <p:ph type="sldNum" sz="quarter" idx="10"/>
          </p:nvPr>
        </p:nvSpPr>
        <p:spPr/>
        <p:txBody>
          <a:bodyPr/>
          <a:lstStyle/>
          <a:p>
            <a:fld id="{039A4499-63C1-431E-92A3-482737D649C5}" type="slidenum">
              <a:rPr lang="fi-FI" smtClean="0"/>
              <a:pPr/>
              <a:t>4</a:t>
            </a:fld>
            <a:endParaRPr lang="fi-FI" dirty="0"/>
          </a:p>
        </p:txBody>
      </p:sp>
      <p:sp>
        <p:nvSpPr>
          <p:cNvPr id="3" name="Otsikko 2">
            <a:extLst>
              <a:ext uri="{FF2B5EF4-FFF2-40B4-BE49-F238E27FC236}">
                <a16:creationId xmlns:a16="http://schemas.microsoft.com/office/drawing/2014/main" id="{A94D547B-9F08-4881-BD0E-E83B528F66AF}"/>
              </a:ext>
            </a:extLst>
          </p:cNvPr>
          <p:cNvSpPr>
            <a:spLocks noGrp="1"/>
          </p:cNvSpPr>
          <p:nvPr>
            <p:ph type="title"/>
          </p:nvPr>
        </p:nvSpPr>
        <p:spPr/>
        <p:txBody>
          <a:bodyPr/>
          <a:lstStyle/>
          <a:p>
            <a:pPr algn="ctr"/>
            <a:r>
              <a:rPr lang="fi-FI" dirty="0"/>
              <a:t>Millaista on hyvä kohtelu?</a:t>
            </a:r>
          </a:p>
        </p:txBody>
      </p:sp>
      <p:sp>
        <p:nvSpPr>
          <p:cNvPr id="4" name="Sisällön paikkamerkki 3">
            <a:extLst>
              <a:ext uri="{FF2B5EF4-FFF2-40B4-BE49-F238E27FC236}">
                <a16:creationId xmlns:a16="http://schemas.microsoft.com/office/drawing/2014/main" id="{2AEB5D14-E799-49AE-A22B-C829CB665B96}"/>
              </a:ext>
            </a:extLst>
          </p:cNvPr>
          <p:cNvSpPr>
            <a:spLocks noGrp="1"/>
          </p:cNvSpPr>
          <p:nvPr>
            <p:ph idx="1"/>
          </p:nvPr>
        </p:nvSpPr>
        <p:spPr/>
        <p:txBody>
          <a:bodyPr/>
          <a:lstStyle/>
          <a:p>
            <a:pPr marL="285750" indent="-285750">
              <a:buFont typeface="Arial" panose="020B0604020202020204" pitchFamily="34" charset="0"/>
              <a:buChar char="•"/>
            </a:pPr>
            <a:r>
              <a:rPr lang="fi-FI" sz="1600" dirty="0"/>
              <a:t>Nuorten vastauksia kysymykseen  ”millaista on hyvä kohtelu?”</a:t>
            </a:r>
          </a:p>
          <a:p>
            <a:pPr marL="285750" indent="-285750">
              <a:buFont typeface="Arial" panose="020B0604020202020204" pitchFamily="34" charset="0"/>
              <a:buChar char="•"/>
            </a:pPr>
            <a:endParaRPr lang="fi-FI" sz="1600" dirty="0"/>
          </a:p>
          <a:p>
            <a:pPr marL="0" indent="0">
              <a:buNone/>
            </a:pPr>
            <a:br>
              <a:rPr lang="fi-FI" sz="2000" dirty="0"/>
            </a:br>
            <a:endParaRPr lang="fi-FI" sz="2000" dirty="0"/>
          </a:p>
          <a:p>
            <a:pPr marL="0" indent="0">
              <a:buNone/>
            </a:pPr>
            <a:br>
              <a:rPr lang="fi-FI" sz="2000" dirty="0"/>
            </a:br>
            <a:endParaRPr lang="fi-FI" sz="2000" dirty="0"/>
          </a:p>
          <a:p>
            <a:endParaRPr lang="fi-FI" sz="2000" dirty="0"/>
          </a:p>
          <a:p>
            <a:endParaRPr lang="fi-FI" sz="1800" dirty="0"/>
          </a:p>
        </p:txBody>
      </p:sp>
      <p:sp>
        <p:nvSpPr>
          <p:cNvPr id="5" name="Puhekupla: Suorakulmio, kulmat pyöristettu 4">
            <a:extLst>
              <a:ext uri="{FF2B5EF4-FFF2-40B4-BE49-F238E27FC236}">
                <a16:creationId xmlns:a16="http://schemas.microsoft.com/office/drawing/2014/main" id="{4F2657E3-D54A-AB09-890C-29E3A9AD0F71}"/>
              </a:ext>
            </a:extLst>
          </p:cNvPr>
          <p:cNvSpPr/>
          <p:nvPr/>
        </p:nvSpPr>
        <p:spPr>
          <a:xfrm>
            <a:off x="2514974" y="2462841"/>
            <a:ext cx="1699404" cy="966159"/>
          </a:xfrm>
          <a:prstGeom prst="wedgeRoundRect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i-FI" dirty="0"/>
              <a:t>Ei lyödä</a:t>
            </a:r>
          </a:p>
        </p:txBody>
      </p:sp>
      <p:sp>
        <p:nvSpPr>
          <p:cNvPr id="6" name="Puhekupla: Suorakulmio, kulmat pyöristettu 5">
            <a:extLst>
              <a:ext uri="{FF2B5EF4-FFF2-40B4-BE49-F238E27FC236}">
                <a16:creationId xmlns:a16="http://schemas.microsoft.com/office/drawing/2014/main" id="{AB5D7FC4-8B35-A939-69BD-E516EDDBDC55}"/>
              </a:ext>
            </a:extLst>
          </p:cNvPr>
          <p:cNvSpPr/>
          <p:nvPr/>
        </p:nvSpPr>
        <p:spPr>
          <a:xfrm>
            <a:off x="4857217" y="3034329"/>
            <a:ext cx="2122098" cy="966159"/>
          </a:xfrm>
          <a:prstGeom prst="wedgeRoundRect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i-FI" dirty="0"/>
              <a:t>Kunnioittaminen</a:t>
            </a:r>
          </a:p>
        </p:txBody>
      </p:sp>
      <p:sp>
        <p:nvSpPr>
          <p:cNvPr id="7" name="Puhekupla: Suorakulmio, kulmat pyöristettu 6">
            <a:extLst>
              <a:ext uri="{FF2B5EF4-FFF2-40B4-BE49-F238E27FC236}">
                <a16:creationId xmlns:a16="http://schemas.microsoft.com/office/drawing/2014/main" id="{8B532283-B1DE-2027-578B-D9C23A3DBEE4}"/>
              </a:ext>
            </a:extLst>
          </p:cNvPr>
          <p:cNvSpPr/>
          <p:nvPr/>
        </p:nvSpPr>
        <p:spPr>
          <a:xfrm>
            <a:off x="7622154" y="2372690"/>
            <a:ext cx="2173857" cy="966159"/>
          </a:xfrm>
          <a:prstGeom prst="wedgeRoundRect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i-FI" dirty="0"/>
              <a:t>Hyvä ilmapiiri</a:t>
            </a:r>
          </a:p>
        </p:txBody>
      </p:sp>
      <p:sp>
        <p:nvSpPr>
          <p:cNvPr id="8" name="Puhekupla: Suorakulmio, kulmat pyöristettu 7">
            <a:extLst>
              <a:ext uri="{FF2B5EF4-FFF2-40B4-BE49-F238E27FC236}">
                <a16:creationId xmlns:a16="http://schemas.microsoft.com/office/drawing/2014/main" id="{B3501E5D-6536-1D7B-1DFC-C541E0F32E47}"/>
              </a:ext>
            </a:extLst>
          </p:cNvPr>
          <p:cNvSpPr/>
          <p:nvPr/>
        </p:nvSpPr>
        <p:spPr>
          <a:xfrm>
            <a:off x="6638025" y="4485310"/>
            <a:ext cx="2562045" cy="966159"/>
          </a:xfrm>
          <a:prstGeom prst="wedgeRoundRect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i-FI" dirty="0"/>
              <a:t>Oikeudenmukaisuus</a:t>
            </a:r>
          </a:p>
        </p:txBody>
      </p:sp>
      <p:sp>
        <p:nvSpPr>
          <p:cNvPr id="9" name="Puhekupla: Suorakulmio, kulmat pyöristettu 8">
            <a:extLst>
              <a:ext uri="{FF2B5EF4-FFF2-40B4-BE49-F238E27FC236}">
                <a16:creationId xmlns:a16="http://schemas.microsoft.com/office/drawing/2014/main" id="{086618CA-83AB-8F80-9AE0-6768D23AE68D}"/>
              </a:ext>
            </a:extLst>
          </p:cNvPr>
          <p:cNvSpPr/>
          <p:nvPr/>
        </p:nvSpPr>
        <p:spPr>
          <a:xfrm>
            <a:off x="3170485" y="4485311"/>
            <a:ext cx="1768415" cy="966159"/>
          </a:xfrm>
          <a:prstGeom prst="wedgeRoundRect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i-FI" dirty="0"/>
              <a:t>Ei syrjitä</a:t>
            </a:r>
          </a:p>
        </p:txBody>
      </p:sp>
    </p:spTree>
    <p:extLst>
      <p:ext uri="{BB962C8B-B14F-4D97-AF65-F5344CB8AC3E}">
        <p14:creationId xmlns:p14="http://schemas.microsoft.com/office/powerpoint/2010/main" val="4149408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49E326DF-4178-43C5-A95C-A76456E90D37}"/>
              </a:ext>
            </a:extLst>
          </p:cNvPr>
          <p:cNvSpPr>
            <a:spLocks noGrp="1"/>
          </p:cNvSpPr>
          <p:nvPr>
            <p:ph type="sldNum" sz="quarter" idx="10"/>
          </p:nvPr>
        </p:nvSpPr>
        <p:spPr/>
        <p:txBody>
          <a:bodyPr/>
          <a:lstStyle/>
          <a:p>
            <a:fld id="{039A4499-63C1-431E-92A3-482737D649C5}" type="slidenum">
              <a:rPr lang="fi-FI" smtClean="0"/>
              <a:pPr/>
              <a:t>5</a:t>
            </a:fld>
            <a:endParaRPr lang="fi-FI" dirty="0"/>
          </a:p>
        </p:txBody>
      </p:sp>
      <p:sp>
        <p:nvSpPr>
          <p:cNvPr id="3" name="Otsikko 2">
            <a:extLst>
              <a:ext uri="{FF2B5EF4-FFF2-40B4-BE49-F238E27FC236}">
                <a16:creationId xmlns:a16="http://schemas.microsoft.com/office/drawing/2014/main" id="{BDF7EBB8-9C05-46F2-86E5-D79328211BD3}"/>
              </a:ext>
            </a:extLst>
          </p:cNvPr>
          <p:cNvSpPr>
            <a:spLocks noGrp="1"/>
          </p:cNvSpPr>
          <p:nvPr>
            <p:ph type="title"/>
          </p:nvPr>
        </p:nvSpPr>
        <p:spPr>
          <a:xfrm>
            <a:off x="515937" y="180975"/>
            <a:ext cx="11011693" cy="1000125"/>
          </a:xfrm>
        </p:spPr>
        <p:txBody>
          <a:bodyPr/>
          <a:lstStyle/>
          <a:p>
            <a:pPr algn="ctr"/>
            <a:r>
              <a:rPr lang="fi-FI" dirty="0"/>
              <a:t>Lapsen hyvä huolenpito </a:t>
            </a:r>
            <a:br>
              <a:rPr lang="fi-FI" dirty="0"/>
            </a:br>
            <a:r>
              <a:rPr lang="fi-FI" sz="2000" dirty="0"/>
              <a:t>Laki lapsen huollosta ja tapaamisoikeudesta 1 §</a:t>
            </a:r>
            <a:endParaRPr lang="fi-FI" dirty="0"/>
          </a:p>
        </p:txBody>
      </p:sp>
      <p:sp>
        <p:nvSpPr>
          <p:cNvPr id="4" name="Sisällön paikkamerkki 3">
            <a:extLst>
              <a:ext uri="{FF2B5EF4-FFF2-40B4-BE49-F238E27FC236}">
                <a16:creationId xmlns:a16="http://schemas.microsoft.com/office/drawing/2014/main" id="{09A8CEDB-E22F-4FA0-ADBE-C120B5E42DC2}"/>
              </a:ext>
            </a:extLst>
          </p:cNvPr>
          <p:cNvSpPr>
            <a:spLocks noGrp="1"/>
          </p:cNvSpPr>
          <p:nvPr>
            <p:ph idx="1"/>
          </p:nvPr>
        </p:nvSpPr>
        <p:spPr>
          <a:xfrm>
            <a:off x="325465" y="1647825"/>
            <a:ext cx="11202166" cy="4319022"/>
          </a:xfrm>
        </p:spPr>
        <p:txBody>
          <a:bodyPr/>
          <a:lstStyle/>
          <a:p>
            <a:pPr fontAlgn="base"/>
            <a:r>
              <a:rPr lang="fi-FI" sz="1600" dirty="0"/>
              <a:t>Lapsen huollon tarkoituksena on turvata lapsen </a:t>
            </a:r>
            <a:r>
              <a:rPr lang="fi-FI" sz="1600" b="1" dirty="0"/>
              <a:t>tasapainoinen kehitys ja hyvinvointi lapsen yksilöllisten tarpeiden ja toivomusten mukaisesti</a:t>
            </a:r>
            <a:r>
              <a:rPr lang="fi-FI" sz="1600" dirty="0"/>
              <a:t>. Huollon tulee turvata </a:t>
            </a:r>
            <a:r>
              <a:rPr lang="fi-FI" sz="1600" b="1" dirty="0"/>
              <a:t>myönteiset ja läheiset ihmissuhteet </a:t>
            </a:r>
            <a:r>
              <a:rPr lang="fi-FI" sz="1600" dirty="0"/>
              <a:t>erityisesti lapsen ja hänen vanhempiensa välillä. Myös muita lapselle tärkeitä ihmissuhteita on vaalittava.</a:t>
            </a:r>
          </a:p>
          <a:p>
            <a:pPr fontAlgn="base"/>
            <a:r>
              <a:rPr lang="fi-FI" sz="1600" dirty="0"/>
              <a:t>Lapselle tulee turvata </a:t>
            </a:r>
            <a:r>
              <a:rPr lang="fi-FI" sz="1600" b="1" dirty="0"/>
              <a:t>hyvä hoito ja kasvatus</a:t>
            </a:r>
            <a:r>
              <a:rPr lang="fi-FI" sz="1600" dirty="0"/>
              <a:t> sekä lapsen ikään ja kehitystasoon nähden tarpeellinen </a:t>
            </a:r>
            <a:r>
              <a:rPr lang="fi-FI" sz="1600" b="1" dirty="0"/>
              <a:t>valvonta ja huolenpito</a:t>
            </a:r>
            <a:r>
              <a:rPr lang="fi-FI" sz="1600" dirty="0"/>
              <a:t>. Lapselle on pyrittävä antamaan </a:t>
            </a:r>
            <a:r>
              <a:rPr lang="fi-FI" sz="1600" b="1" dirty="0"/>
              <a:t>turvallinen ja virikkeitä antava kasvuympäristö </a:t>
            </a:r>
            <a:r>
              <a:rPr lang="fi-FI" sz="1600" dirty="0"/>
              <a:t>sekä lapsen taipumuksia ja toivomuksia </a:t>
            </a:r>
            <a:r>
              <a:rPr lang="fi-FI" sz="1600" b="1" dirty="0"/>
              <a:t>vastaava koulutus</a:t>
            </a:r>
            <a:r>
              <a:rPr lang="fi-FI" sz="1600" dirty="0"/>
              <a:t>. </a:t>
            </a:r>
            <a:r>
              <a:rPr lang="fi-FI" sz="1600" b="1" dirty="0"/>
              <a:t>Lasta on suojeltava </a:t>
            </a:r>
            <a:r>
              <a:rPr lang="fi-FI" sz="1600" dirty="0"/>
              <a:t>kaikenlaiselta ruumiilliselta ja henkiseltä väkivallalta, huonolta kohtelulta ja hyväksikäytöltä.</a:t>
            </a:r>
          </a:p>
          <a:p>
            <a:pPr fontAlgn="base"/>
            <a:r>
              <a:rPr lang="fi-FI" sz="1600" dirty="0"/>
              <a:t>Lasta tulee kasvattaa siten, että lapsi saa osakseen </a:t>
            </a:r>
            <a:r>
              <a:rPr lang="fi-FI" sz="1600" b="1" dirty="0"/>
              <a:t>ymmärtämystä, turvaa ja hellyyttä</a:t>
            </a:r>
            <a:r>
              <a:rPr lang="fi-FI" sz="1600" dirty="0"/>
              <a:t>. </a:t>
            </a:r>
            <a:r>
              <a:rPr lang="fi-FI" sz="1600" b="1" dirty="0"/>
              <a:t>Lasta ei saa alistaa, kurittaa ruumiillisesti eikä kohdella muulla tavoin loukkaavasti</a:t>
            </a:r>
            <a:r>
              <a:rPr lang="fi-FI" sz="1600" dirty="0"/>
              <a:t>. Lapsen i</a:t>
            </a:r>
            <a:r>
              <a:rPr lang="fi-FI" sz="1600" b="1" dirty="0"/>
              <a:t>tsenäistymistä</a:t>
            </a:r>
            <a:r>
              <a:rPr lang="fi-FI" sz="1600" dirty="0"/>
              <a:t> sekä k</a:t>
            </a:r>
            <a:r>
              <a:rPr lang="fi-FI" sz="1600" b="1" dirty="0"/>
              <a:t>asvamista vastuullisuuteen</a:t>
            </a:r>
            <a:r>
              <a:rPr lang="fi-FI" sz="1600" dirty="0"/>
              <a:t> ja aikuisuuteen tulee tukea ja edistää.</a:t>
            </a:r>
          </a:p>
          <a:p>
            <a:pPr fontAlgn="base"/>
            <a:endParaRPr lang="fi-FI" sz="1800" dirty="0"/>
          </a:p>
        </p:txBody>
      </p:sp>
    </p:spTree>
    <p:extLst>
      <p:ext uri="{BB962C8B-B14F-4D97-AF65-F5344CB8AC3E}">
        <p14:creationId xmlns:p14="http://schemas.microsoft.com/office/powerpoint/2010/main" val="1579363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168CB10C-515D-4B1B-87EE-87DDC87FA6DE}"/>
              </a:ext>
            </a:extLst>
          </p:cNvPr>
          <p:cNvSpPr>
            <a:spLocks noGrp="1"/>
          </p:cNvSpPr>
          <p:nvPr>
            <p:ph type="sldNum" sz="quarter" idx="10"/>
          </p:nvPr>
        </p:nvSpPr>
        <p:spPr/>
        <p:txBody>
          <a:bodyPr/>
          <a:lstStyle/>
          <a:p>
            <a:fld id="{039A4499-63C1-431E-92A3-482737D649C5}" type="slidenum">
              <a:rPr lang="fi-FI" smtClean="0"/>
              <a:pPr/>
              <a:t>6</a:t>
            </a:fld>
            <a:endParaRPr lang="fi-FI" dirty="0"/>
          </a:p>
        </p:txBody>
      </p:sp>
      <p:sp>
        <p:nvSpPr>
          <p:cNvPr id="3" name="Otsikko 2">
            <a:extLst>
              <a:ext uri="{FF2B5EF4-FFF2-40B4-BE49-F238E27FC236}">
                <a16:creationId xmlns:a16="http://schemas.microsoft.com/office/drawing/2014/main" id="{739B870E-8D8A-46BF-9FA2-E4BCACD4046C}"/>
              </a:ext>
            </a:extLst>
          </p:cNvPr>
          <p:cNvSpPr>
            <a:spLocks noGrp="1"/>
          </p:cNvSpPr>
          <p:nvPr>
            <p:ph type="title"/>
          </p:nvPr>
        </p:nvSpPr>
        <p:spPr/>
        <p:txBody>
          <a:bodyPr/>
          <a:lstStyle/>
          <a:p>
            <a:pPr algn="ctr"/>
            <a:r>
              <a:rPr lang="fi-FI" dirty="0"/>
              <a:t>Mitä tarkoittaa itsemääräämisoikeus?</a:t>
            </a:r>
          </a:p>
        </p:txBody>
      </p:sp>
      <p:sp>
        <p:nvSpPr>
          <p:cNvPr id="4" name="Sisällön paikkamerkki 3">
            <a:extLst>
              <a:ext uri="{FF2B5EF4-FFF2-40B4-BE49-F238E27FC236}">
                <a16:creationId xmlns:a16="http://schemas.microsoft.com/office/drawing/2014/main" id="{C299B07F-5782-43E8-9FE3-33C91FD8B2F6}"/>
              </a:ext>
            </a:extLst>
          </p:cNvPr>
          <p:cNvSpPr>
            <a:spLocks noGrp="1"/>
          </p:cNvSpPr>
          <p:nvPr>
            <p:ph idx="1"/>
          </p:nvPr>
        </p:nvSpPr>
        <p:spPr>
          <a:xfrm>
            <a:off x="375920" y="1524001"/>
            <a:ext cx="11623039" cy="4521199"/>
          </a:xfrm>
        </p:spPr>
        <p:txBody>
          <a:bodyPr/>
          <a:lstStyle/>
          <a:p>
            <a:pPr marL="285750" indent="-285750">
              <a:buFont typeface="Arial" panose="020B0604020202020204" pitchFamily="34" charset="0"/>
              <a:buChar char="•"/>
            </a:pPr>
            <a:r>
              <a:rPr lang="fi-FI" dirty="0"/>
              <a:t>Oikeus käyttää perustuslaissa määriteltyjä kaikille kuuluvia oikeuksia.</a:t>
            </a:r>
          </a:p>
          <a:p>
            <a:pPr marL="285750" indent="-285750">
              <a:buFont typeface="Arial" panose="020B0604020202020204" pitchFamily="34" charset="0"/>
              <a:buChar char="•"/>
            </a:pPr>
            <a:r>
              <a:rPr lang="fi-FI" dirty="0"/>
              <a:t>Näitä oikeuksia  voidaan rajoittaa lainsäädännön antamalla oikeudella. Lastensuojelun osalta nämä oikeudet on määritelty lastensuojelulaissa.</a:t>
            </a:r>
          </a:p>
          <a:p>
            <a:pPr marL="285750" indent="-285750">
              <a:buFont typeface="Arial" panose="020B0604020202020204" pitchFamily="34" charset="0"/>
              <a:buChar char="•"/>
            </a:pPr>
            <a:endParaRPr lang="fi-FI" dirty="0"/>
          </a:p>
        </p:txBody>
      </p:sp>
      <p:pic>
        <p:nvPicPr>
          <p:cNvPr id="5" name="Kuva 4">
            <a:extLst>
              <a:ext uri="{FF2B5EF4-FFF2-40B4-BE49-F238E27FC236}">
                <a16:creationId xmlns:a16="http://schemas.microsoft.com/office/drawing/2014/main" id="{7A632A93-9AA7-42FC-9873-0655024D4552}"/>
              </a:ext>
            </a:extLst>
          </p:cNvPr>
          <p:cNvPicPr>
            <a:picLocks noChangeAspect="1"/>
          </p:cNvPicPr>
          <p:nvPr/>
        </p:nvPicPr>
        <p:blipFill>
          <a:blip r:embed="rId2"/>
          <a:stretch>
            <a:fillRect/>
          </a:stretch>
        </p:blipFill>
        <p:spPr>
          <a:xfrm>
            <a:off x="650928" y="3485619"/>
            <a:ext cx="10027404" cy="2647921"/>
          </a:xfrm>
          <a:prstGeom prst="rect">
            <a:avLst/>
          </a:prstGeom>
        </p:spPr>
      </p:pic>
    </p:spTree>
    <p:extLst>
      <p:ext uri="{BB962C8B-B14F-4D97-AF65-F5344CB8AC3E}">
        <p14:creationId xmlns:p14="http://schemas.microsoft.com/office/powerpoint/2010/main" val="765493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4602E343-3BEE-4A06-8446-ADF9D1F26492}"/>
              </a:ext>
            </a:extLst>
          </p:cNvPr>
          <p:cNvSpPr>
            <a:spLocks noGrp="1"/>
          </p:cNvSpPr>
          <p:nvPr>
            <p:ph type="sldNum" sz="quarter" idx="10"/>
          </p:nvPr>
        </p:nvSpPr>
        <p:spPr/>
        <p:txBody>
          <a:bodyPr/>
          <a:lstStyle/>
          <a:p>
            <a:fld id="{039A4499-63C1-431E-92A3-482737D649C5}" type="slidenum">
              <a:rPr lang="fi-FI" smtClean="0"/>
              <a:pPr/>
              <a:t>7</a:t>
            </a:fld>
            <a:endParaRPr lang="fi-FI" dirty="0"/>
          </a:p>
        </p:txBody>
      </p:sp>
      <p:sp>
        <p:nvSpPr>
          <p:cNvPr id="3" name="Otsikko 2">
            <a:extLst>
              <a:ext uri="{FF2B5EF4-FFF2-40B4-BE49-F238E27FC236}">
                <a16:creationId xmlns:a16="http://schemas.microsoft.com/office/drawing/2014/main" id="{00A3B336-CF81-4630-B130-5FFDEA525737}"/>
              </a:ext>
            </a:extLst>
          </p:cNvPr>
          <p:cNvSpPr>
            <a:spLocks noGrp="1"/>
          </p:cNvSpPr>
          <p:nvPr>
            <p:ph type="title"/>
          </p:nvPr>
        </p:nvSpPr>
        <p:spPr/>
        <p:txBody>
          <a:bodyPr/>
          <a:lstStyle/>
          <a:p>
            <a:pPr algn="ctr"/>
            <a:r>
              <a:rPr lang="fi-FI" dirty="0"/>
              <a:t>Miten nuoret voivat vaikuttaa asioihin ja miten heitä tuetaan siihen?</a:t>
            </a:r>
          </a:p>
        </p:txBody>
      </p:sp>
      <p:sp>
        <p:nvSpPr>
          <p:cNvPr id="4" name="Sisällön paikkamerkki 3">
            <a:extLst>
              <a:ext uri="{FF2B5EF4-FFF2-40B4-BE49-F238E27FC236}">
                <a16:creationId xmlns:a16="http://schemas.microsoft.com/office/drawing/2014/main" id="{2A5419A6-097C-46B9-A0E7-825C4977FE31}"/>
              </a:ext>
            </a:extLst>
          </p:cNvPr>
          <p:cNvSpPr>
            <a:spLocks noGrp="1"/>
          </p:cNvSpPr>
          <p:nvPr>
            <p:ph idx="1"/>
          </p:nvPr>
        </p:nvSpPr>
        <p:spPr/>
        <p:txBody>
          <a:bodyPr/>
          <a:lstStyle/>
          <a:p>
            <a:r>
              <a:rPr lang="fi-FI" sz="1200" dirty="0"/>
              <a:t>Omiin palavereihin osallistuminen</a:t>
            </a:r>
          </a:p>
          <a:p>
            <a:r>
              <a:rPr lang="fi-FI" sz="1200" dirty="0"/>
              <a:t>Sijoituksen tavoitteiden asettaminen yhdessä sosiaalityöntekijän, vanhempien ja ohjaajien kanssa sekä tavoitteiden toteutumisen arviointi</a:t>
            </a:r>
          </a:p>
          <a:p>
            <a:r>
              <a:rPr lang="fi-FI" sz="1200" dirty="0"/>
              <a:t>Hoito- ja kasvatussuunnitelman tekeminen yhdessä omaohjaajan kanssa, oman mielipiteen kertominen kuukausikoosteisiin</a:t>
            </a:r>
          </a:p>
          <a:p>
            <a:r>
              <a:rPr lang="fi-FI" sz="1200" dirty="0"/>
              <a:t>Osallistuminen omien kirjausten tekemiseen</a:t>
            </a:r>
          </a:p>
          <a:p>
            <a:r>
              <a:rPr lang="fi-FI" sz="1200" dirty="0"/>
              <a:t>Osallistuminen oman viikko-ohjelman suunnitteluun</a:t>
            </a:r>
          </a:p>
          <a:p>
            <a:r>
              <a:rPr lang="fi-FI" sz="1200" dirty="0"/>
              <a:t>Osallistuminen yhteisöpalavereihin, joissa käsitellään koko yhteisöä koskevia asioita ja tehdään yhteisiä päätöksiä</a:t>
            </a:r>
          </a:p>
          <a:p>
            <a:r>
              <a:rPr lang="fi-FI" sz="1200" dirty="0"/>
              <a:t>Vaikuttaminen omaohjaajatyöskentelyn sisältöön</a:t>
            </a:r>
          </a:p>
          <a:p>
            <a:r>
              <a:rPr lang="fi-FI" sz="1200" dirty="0"/>
              <a:t>Osallisuus arjessa: vaikuttaminen ruoka- ja kauppalistoihin sekä osallistuminen ruoan valmistukseen, oman huoneen sisustus ja henkilökohtaisten tavaroiden, kuten hygieniatuotteiden valinta, mielekkäiden harrastusten valitseminen ja muiden yksilöllisten ja yhteisten vapaa-ajan aktiviteettien toivominen</a:t>
            </a:r>
          </a:p>
          <a:p>
            <a:r>
              <a:rPr lang="fi-FI" sz="1200" dirty="0"/>
              <a:t>Nuorten kommentteja: voin vaikuttaa kertomalla oman mielipiteen suoraan, voin vaikuttaa soittamalla sosiaalityöntekijälle ja keskustelemalla asioista</a:t>
            </a:r>
          </a:p>
        </p:txBody>
      </p:sp>
    </p:spTree>
    <p:extLst>
      <p:ext uri="{BB962C8B-B14F-4D97-AF65-F5344CB8AC3E}">
        <p14:creationId xmlns:p14="http://schemas.microsoft.com/office/powerpoint/2010/main" val="567549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C288A949-366C-4C79-9B8C-105F7CFE025C}"/>
              </a:ext>
            </a:extLst>
          </p:cNvPr>
          <p:cNvSpPr>
            <a:spLocks noGrp="1"/>
          </p:cNvSpPr>
          <p:nvPr>
            <p:ph type="sldNum" sz="quarter" idx="10"/>
          </p:nvPr>
        </p:nvSpPr>
        <p:spPr/>
        <p:txBody>
          <a:bodyPr/>
          <a:lstStyle/>
          <a:p>
            <a:fld id="{039A4499-63C1-431E-92A3-482737D649C5}" type="slidenum">
              <a:rPr lang="fi-FI" smtClean="0"/>
              <a:pPr/>
              <a:t>8</a:t>
            </a:fld>
            <a:endParaRPr lang="fi-FI" dirty="0"/>
          </a:p>
        </p:txBody>
      </p:sp>
      <p:sp>
        <p:nvSpPr>
          <p:cNvPr id="3" name="Otsikko 2">
            <a:extLst>
              <a:ext uri="{FF2B5EF4-FFF2-40B4-BE49-F238E27FC236}">
                <a16:creationId xmlns:a16="http://schemas.microsoft.com/office/drawing/2014/main" id="{C5960B15-D76F-425D-A9C3-7B8B70112621}"/>
              </a:ext>
            </a:extLst>
          </p:cNvPr>
          <p:cNvSpPr>
            <a:spLocks noGrp="1"/>
          </p:cNvSpPr>
          <p:nvPr>
            <p:ph type="title"/>
          </p:nvPr>
        </p:nvSpPr>
        <p:spPr>
          <a:xfrm>
            <a:off x="515937" y="294481"/>
            <a:ext cx="11011693" cy="871379"/>
          </a:xfrm>
        </p:spPr>
        <p:txBody>
          <a:bodyPr/>
          <a:lstStyle/>
          <a:p>
            <a:pPr algn="ctr"/>
            <a:r>
              <a:rPr lang="fi-FI" dirty="0"/>
              <a:t>Oikeusturva-asiat</a:t>
            </a:r>
          </a:p>
        </p:txBody>
      </p:sp>
      <p:sp>
        <p:nvSpPr>
          <p:cNvPr id="4" name="Sisällön paikkamerkki 3">
            <a:extLst>
              <a:ext uri="{FF2B5EF4-FFF2-40B4-BE49-F238E27FC236}">
                <a16:creationId xmlns:a16="http://schemas.microsoft.com/office/drawing/2014/main" id="{34ED6A10-EF7A-456E-95BD-54E48D468503}"/>
              </a:ext>
            </a:extLst>
          </p:cNvPr>
          <p:cNvSpPr>
            <a:spLocks noGrp="1"/>
          </p:cNvSpPr>
          <p:nvPr>
            <p:ph idx="1"/>
          </p:nvPr>
        </p:nvSpPr>
        <p:spPr>
          <a:xfrm>
            <a:off x="123986" y="1165859"/>
            <a:ext cx="11685722" cy="5011103"/>
          </a:xfrm>
        </p:spPr>
        <p:txBody>
          <a:bodyPr/>
          <a:lstStyle/>
          <a:p>
            <a:pPr marL="468000" lvl="1" indent="0">
              <a:buNone/>
            </a:pPr>
            <a:r>
              <a:rPr lang="fi-FI" sz="1800" dirty="0"/>
              <a:t>Jos nuori on eri mieltä jostakin häntä koskevasta asiasta, on hyvä ensin puhua ohjaajan, tiimivastaavan tai palveluvastaavan kanssa. Monet asiat selviävät puhumalla. Jos asia ei selviä keskustelulla, voi nuori tehdä muistutuksen, kantelun tai valituksen viranomaisen päätöksestä.</a:t>
            </a:r>
          </a:p>
          <a:p>
            <a:pPr marL="468000" lvl="1" indent="0">
              <a:buNone/>
            </a:pPr>
            <a:r>
              <a:rPr lang="fi-FI" sz="1800" dirty="0"/>
              <a:t>Nuorella on oikeus saada apua muistutuksen, kantelun tai valituksen tekemiseen esimerkiksi Auroran ohjaajilta tai sosiaaliasiamieheltä. Jokaisessa kunnassa on sosiaaliasiamies. Sosiaaliasiamiesten yhteystiedot löytyvät Aurorassa ilmoitustaululta. </a:t>
            </a:r>
          </a:p>
          <a:p>
            <a:pPr marL="468000" lvl="1" indent="0">
              <a:buNone/>
            </a:pPr>
            <a:r>
              <a:rPr lang="fi-FI" sz="1800" dirty="0"/>
              <a:t>Ohjeet muistutuksen, kantelun ja valituksen tekemiseen löytyvät myös jokaiselle nuorelle annettavasta saapuvan nuoren oppaasta.</a:t>
            </a:r>
          </a:p>
        </p:txBody>
      </p:sp>
    </p:spTree>
    <p:extLst>
      <p:ext uri="{BB962C8B-B14F-4D97-AF65-F5344CB8AC3E}">
        <p14:creationId xmlns:p14="http://schemas.microsoft.com/office/powerpoint/2010/main" val="293585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619D5B65-E93D-F285-63CF-5EBB4CF527CB}"/>
              </a:ext>
            </a:extLst>
          </p:cNvPr>
          <p:cNvSpPr>
            <a:spLocks noGrp="1"/>
          </p:cNvSpPr>
          <p:nvPr>
            <p:ph type="sldNum" sz="quarter" idx="10"/>
          </p:nvPr>
        </p:nvSpPr>
        <p:spPr/>
        <p:txBody>
          <a:bodyPr/>
          <a:lstStyle/>
          <a:p>
            <a:fld id="{039A4499-63C1-431E-92A3-482737D649C5}" type="slidenum">
              <a:rPr lang="fi-FI" smtClean="0"/>
              <a:pPr/>
              <a:t>9</a:t>
            </a:fld>
            <a:endParaRPr lang="fi-FI" dirty="0"/>
          </a:p>
        </p:txBody>
      </p:sp>
      <p:sp>
        <p:nvSpPr>
          <p:cNvPr id="3" name="Otsikko 2">
            <a:extLst>
              <a:ext uri="{FF2B5EF4-FFF2-40B4-BE49-F238E27FC236}">
                <a16:creationId xmlns:a16="http://schemas.microsoft.com/office/drawing/2014/main" id="{61DE96F4-686C-DBE1-AB1B-652F41DCEDCD}"/>
              </a:ext>
            </a:extLst>
          </p:cNvPr>
          <p:cNvSpPr>
            <a:spLocks noGrp="1"/>
          </p:cNvSpPr>
          <p:nvPr>
            <p:ph type="title"/>
          </p:nvPr>
        </p:nvSpPr>
        <p:spPr/>
        <p:txBody>
          <a:bodyPr/>
          <a:lstStyle/>
          <a:p>
            <a:pPr algn="ctr"/>
            <a:r>
              <a:rPr lang="fi-FI" dirty="0"/>
              <a:t>Muistutus</a:t>
            </a:r>
          </a:p>
        </p:txBody>
      </p:sp>
      <p:sp>
        <p:nvSpPr>
          <p:cNvPr id="4" name="Sisällön paikkamerkki 3">
            <a:extLst>
              <a:ext uri="{FF2B5EF4-FFF2-40B4-BE49-F238E27FC236}">
                <a16:creationId xmlns:a16="http://schemas.microsoft.com/office/drawing/2014/main" id="{563DDD30-AA97-F86F-23DB-DD8F41F9B4BF}"/>
              </a:ext>
            </a:extLst>
          </p:cNvPr>
          <p:cNvSpPr>
            <a:spLocks noGrp="1"/>
          </p:cNvSpPr>
          <p:nvPr>
            <p:ph idx="1"/>
          </p:nvPr>
        </p:nvSpPr>
        <p:spPr/>
        <p:txBody>
          <a:bodyPr/>
          <a:lstStyle/>
          <a:p>
            <a:r>
              <a:rPr lang="fi-FI" sz="1200" dirty="0"/>
              <a:t>Muistutuksen voi tehdä, jos palvelu ei vastaa nuoren etua tai tarvetta. Muistutuksen voi tehdä myös huonosta kohtelusta, kuten esimerkiksi tilanteesta, jossa työntekijät ovat toimineet epäasiallisesti tai epäammattimaisesti. </a:t>
            </a:r>
          </a:p>
          <a:p>
            <a:r>
              <a:rPr lang="fi-FI" sz="1200" dirty="0"/>
              <a:t>Muistutus tehdään esihenkilölle, eli lastensuojelun johtavalle sosiaalityöntekijälle tai Aurorassa palveluvastaavalle. </a:t>
            </a:r>
          </a:p>
          <a:p>
            <a:r>
              <a:rPr lang="fi-FI" sz="1200" dirty="0"/>
              <a:t>Muistutus tehdään yleensä kirjallisesti ja sen voi kirjoittaa vapaasti omin sanoin. Ohjaajat voivat antaa nuorelle valmiin lomakkeen, jolle muistutuksen voi kirjoittaa.</a:t>
            </a:r>
          </a:p>
          <a:p>
            <a:r>
              <a:rPr lang="fi-FI" sz="1200" dirty="0"/>
              <a:t> Muistutukseen vastataan kahden viikon kuluessa. Vastauksessa kerrotaan, mihin toimenpiteisiin muistutuksen vuoksi on ryhdytty. Muistutukseen saadusta vastauksesta ei voi valittaa.</a:t>
            </a:r>
          </a:p>
          <a:p>
            <a:r>
              <a:rPr lang="fi-FI" sz="1200" dirty="0"/>
              <a:t>Muistutuksen lisäksi nuori voi käyttää muita oikeusturvakeinoja.</a:t>
            </a:r>
          </a:p>
          <a:p>
            <a:endParaRPr lang="fi-FI" dirty="0"/>
          </a:p>
        </p:txBody>
      </p:sp>
    </p:spTree>
    <p:extLst>
      <p:ext uri="{BB962C8B-B14F-4D97-AF65-F5344CB8AC3E}">
        <p14:creationId xmlns:p14="http://schemas.microsoft.com/office/powerpoint/2010/main" val="1076477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9C3F7633-AED9-FC7B-F8C3-89040EAC8BA2}"/>
              </a:ext>
            </a:extLst>
          </p:cNvPr>
          <p:cNvSpPr>
            <a:spLocks noGrp="1"/>
          </p:cNvSpPr>
          <p:nvPr>
            <p:ph type="sldNum" sz="quarter" idx="10"/>
          </p:nvPr>
        </p:nvSpPr>
        <p:spPr/>
        <p:txBody>
          <a:bodyPr/>
          <a:lstStyle/>
          <a:p>
            <a:fld id="{039A4499-63C1-431E-92A3-482737D649C5}" type="slidenum">
              <a:rPr lang="fi-FI" smtClean="0"/>
              <a:pPr/>
              <a:t>10</a:t>
            </a:fld>
            <a:endParaRPr lang="fi-FI" dirty="0"/>
          </a:p>
        </p:txBody>
      </p:sp>
      <p:sp>
        <p:nvSpPr>
          <p:cNvPr id="3" name="Otsikko 2">
            <a:extLst>
              <a:ext uri="{FF2B5EF4-FFF2-40B4-BE49-F238E27FC236}">
                <a16:creationId xmlns:a16="http://schemas.microsoft.com/office/drawing/2014/main" id="{1E80E002-334D-0EEA-B03D-6097E67ED1D9}"/>
              </a:ext>
            </a:extLst>
          </p:cNvPr>
          <p:cNvSpPr>
            <a:spLocks noGrp="1"/>
          </p:cNvSpPr>
          <p:nvPr>
            <p:ph type="title"/>
          </p:nvPr>
        </p:nvSpPr>
        <p:spPr/>
        <p:txBody>
          <a:bodyPr/>
          <a:lstStyle/>
          <a:p>
            <a:pPr algn="ctr"/>
            <a:r>
              <a:rPr lang="fi-FI" dirty="0"/>
              <a:t>Kantelu</a:t>
            </a:r>
          </a:p>
        </p:txBody>
      </p:sp>
      <p:sp>
        <p:nvSpPr>
          <p:cNvPr id="4" name="Sisällön paikkamerkki 3">
            <a:extLst>
              <a:ext uri="{FF2B5EF4-FFF2-40B4-BE49-F238E27FC236}">
                <a16:creationId xmlns:a16="http://schemas.microsoft.com/office/drawing/2014/main" id="{E5B80EF8-3FD9-441B-EC02-BB2812E26466}"/>
              </a:ext>
            </a:extLst>
          </p:cNvPr>
          <p:cNvSpPr>
            <a:spLocks noGrp="1"/>
          </p:cNvSpPr>
          <p:nvPr>
            <p:ph idx="1"/>
          </p:nvPr>
        </p:nvSpPr>
        <p:spPr/>
        <p:txBody>
          <a:bodyPr/>
          <a:lstStyle/>
          <a:p>
            <a:r>
              <a:rPr lang="fi-FI" sz="1200" dirty="0"/>
              <a:t>Nuori voi tehdä kantelun, jos hän epäilee, että hänen asiassaan on toimittu lainvastaisesti tai epäasianmukaisesti.</a:t>
            </a:r>
          </a:p>
          <a:p>
            <a:r>
              <a:rPr lang="fi-FI" sz="1200" dirty="0"/>
              <a:t>Kantelu tehdään valvontaviranomaiselle, kuten aluehallintoviranomaiselle tai eduskunnan oikeusasiamiehelle.</a:t>
            </a:r>
          </a:p>
          <a:p>
            <a:r>
              <a:rPr lang="fi-FI" sz="1200" dirty="0"/>
              <a:t>Kantelu tehdään kirjallisesti. Kantelu voidaan kirjoittaa vapaamuotoisesti paperille. Ohjaajat voivat antaa nuorelle valmiin lomakkeen.</a:t>
            </a:r>
          </a:p>
          <a:p>
            <a:r>
              <a:rPr lang="fi-FI" sz="1200" dirty="0"/>
              <a:t>Kantelu postitetaan aluehallintoviraston kirjaamoon.</a:t>
            </a:r>
          </a:p>
          <a:p>
            <a:r>
              <a:rPr lang="fi-FI" sz="1200" dirty="0"/>
              <a:t>Kanteluun saa aina ratkaisun. Ratkaisussa käydään asia läpi ja kerrotaan, mitä asiasta seuraa.</a:t>
            </a:r>
          </a:p>
        </p:txBody>
      </p:sp>
    </p:spTree>
    <p:extLst>
      <p:ext uri="{BB962C8B-B14F-4D97-AF65-F5344CB8AC3E}">
        <p14:creationId xmlns:p14="http://schemas.microsoft.com/office/powerpoint/2010/main" val="41637696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3F14D102-2ED9-68DF-E497-3E061E3261A9}"/>
              </a:ext>
            </a:extLst>
          </p:cNvPr>
          <p:cNvSpPr>
            <a:spLocks noGrp="1"/>
          </p:cNvSpPr>
          <p:nvPr>
            <p:ph type="sldNum" sz="quarter" idx="10"/>
          </p:nvPr>
        </p:nvSpPr>
        <p:spPr/>
        <p:txBody>
          <a:bodyPr/>
          <a:lstStyle/>
          <a:p>
            <a:fld id="{039A4499-63C1-431E-92A3-482737D649C5}" type="slidenum">
              <a:rPr lang="fi-FI" smtClean="0"/>
              <a:pPr/>
              <a:t>11</a:t>
            </a:fld>
            <a:endParaRPr lang="fi-FI" dirty="0"/>
          </a:p>
        </p:txBody>
      </p:sp>
      <p:sp>
        <p:nvSpPr>
          <p:cNvPr id="3" name="Otsikko 2">
            <a:extLst>
              <a:ext uri="{FF2B5EF4-FFF2-40B4-BE49-F238E27FC236}">
                <a16:creationId xmlns:a16="http://schemas.microsoft.com/office/drawing/2014/main" id="{45EC12C7-E8C2-5AF7-C519-1C349786DFC0}"/>
              </a:ext>
            </a:extLst>
          </p:cNvPr>
          <p:cNvSpPr>
            <a:spLocks noGrp="1"/>
          </p:cNvSpPr>
          <p:nvPr>
            <p:ph type="title"/>
          </p:nvPr>
        </p:nvSpPr>
        <p:spPr/>
        <p:txBody>
          <a:bodyPr/>
          <a:lstStyle/>
          <a:p>
            <a:pPr algn="ctr"/>
            <a:r>
              <a:rPr lang="fi-FI" dirty="0"/>
              <a:t>Valitus lastensuojelun päätöksestä</a:t>
            </a:r>
          </a:p>
        </p:txBody>
      </p:sp>
      <p:sp>
        <p:nvSpPr>
          <p:cNvPr id="4" name="Sisällön paikkamerkki 3">
            <a:extLst>
              <a:ext uri="{FF2B5EF4-FFF2-40B4-BE49-F238E27FC236}">
                <a16:creationId xmlns:a16="http://schemas.microsoft.com/office/drawing/2014/main" id="{E3D5E9EC-4DF7-D108-975A-6EF8FFA9428E}"/>
              </a:ext>
            </a:extLst>
          </p:cNvPr>
          <p:cNvSpPr>
            <a:spLocks noGrp="1"/>
          </p:cNvSpPr>
          <p:nvPr>
            <p:ph idx="1"/>
          </p:nvPr>
        </p:nvSpPr>
        <p:spPr/>
        <p:txBody>
          <a:bodyPr/>
          <a:lstStyle/>
          <a:p>
            <a:r>
              <a:rPr lang="fi-FI" sz="1200" dirty="0"/>
              <a:t>Päätöksiä ovat esimerkiksi lastensuojeluviranomaisen (sosiaalityöntekijä) tekemät päätökset sekä päätökset lastensuojelulain mukaisista rajoitustoimenpiteistä.</a:t>
            </a:r>
          </a:p>
          <a:p>
            <a:r>
              <a:rPr lang="fi-FI" sz="1200" dirty="0"/>
              <a:t>Nuori voi hakea päätökseen muutosta eli valittaa päätöksestä, jos hän on tyytymätön siihen. Valituksen jälkeen viranomainen tutkii tehdyn päätöksen.</a:t>
            </a:r>
          </a:p>
          <a:p>
            <a:r>
              <a:rPr lang="fi-FI" sz="1200" dirty="0"/>
              <a:t>Kaikista päätöksistä ei voi valittaa.</a:t>
            </a:r>
          </a:p>
          <a:p>
            <a:r>
              <a:rPr lang="fi-FI" sz="1200" dirty="0"/>
              <a:t>Nuorelle kerrotaan valitusoikeudesta ja neuvotaan, miten päätöksestä voi tehdä valituksen.</a:t>
            </a:r>
          </a:p>
          <a:p>
            <a:r>
              <a:rPr lang="fi-FI" sz="1200" dirty="0"/>
              <a:t>Valitus tehdään hallinto-oikeudelle. Kun hallintotuomioistuin on tutkinut päätöksen, se voi kumota päätöksen tai muuttaa sitä. Se voi myös päättää, että viranomainen on tehnyt oikean päätöksen.</a:t>
            </a:r>
          </a:p>
        </p:txBody>
      </p:sp>
    </p:spTree>
    <p:extLst>
      <p:ext uri="{BB962C8B-B14F-4D97-AF65-F5344CB8AC3E}">
        <p14:creationId xmlns:p14="http://schemas.microsoft.com/office/powerpoint/2010/main" val="31335843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6559F120-37B8-4720-B2C2-99E78C273C8B}"/>
              </a:ext>
            </a:extLst>
          </p:cNvPr>
          <p:cNvSpPr>
            <a:spLocks noGrp="1"/>
          </p:cNvSpPr>
          <p:nvPr>
            <p:ph type="sldNum" sz="quarter" idx="10"/>
          </p:nvPr>
        </p:nvSpPr>
        <p:spPr/>
        <p:txBody>
          <a:bodyPr/>
          <a:lstStyle/>
          <a:p>
            <a:fld id="{039A4499-63C1-431E-92A3-482737D649C5}" type="slidenum">
              <a:rPr lang="fi-FI" smtClean="0"/>
              <a:pPr/>
              <a:t>12</a:t>
            </a:fld>
            <a:endParaRPr lang="fi-FI" dirty="0"/>
          </a:p>
        </p:txBody>
      </p:sp>
      <p:sp>
        <p:nvSpPr>
          <p:cNvPr id="3" name="Otsikko 2">
            <a:extLst>
              <a:ext uri="{FF2B5EF4-FFF2-40B4-BE49-F238E27FC236}">
                <a16:creationId xmlns:a16="http://schemas.microsoft.com/office/drawing/2014/main" id="{59DF101A-771D-4D60-B5D0-5DB71BBA750F}"/>
              </a:ext>
            </a:extLst>
          </p:cNvPr>
          <p:cNvSpPr>
            <a:spLocks noGrp="1"/>
          </p:cNvSpPr>
          <p:nvPr>
            <p:ph type="title"/>
          </p:nvPr>
        </p:nvSpPr>
        <p:spPr/>
        <p:txBody>
          <a:bodyPr/>
          <a:lstStyle/>
          <a:p>
            <a:pPr algn="ctr"/>
            <a:r>
              <a:rPr lang="fi-FI" dirty="0"/>
              <a:t>Aurora Haukiputaan toimintatavat</a:t>
            </a:r>
          </a:p>
        </p:txBody>
      </p:sp>
      <p:sp>
        <p:nvSpPr>
          <p:cNvPr id="4" name="Sisällön paikkamerkki 3">
            <a:extLst>
              <a:ext uri="{FF2B5EF4-FFF2-40B4-BE49-F238E27FC236}">
                <a16:creationId xmlns:a16="http://schemas.microsoft.com/office/drawing/2014/main" id="{46A9D88E-C8D4-48E0-AE55-1881438B0AE4}"/>
              </a:ext>
            </a:extLst>
          </p:cNvPr>
          <p:cNvSpPr>
            <a:spLocks noGrp="1"/>
          </p:cNvSpPr>
          <p:nvPr>
            <p:ph idx="1"/>
          </p:nvPr>
        </p:nvSpPr>
        <p:spPr>
          <a:xfrm>
            <a:off x="515937" y="1280160"/>
            <a:ext cx="11269663" cy="4572000"/>
          </a:xfrm>
        </p:spPr>
        <p:txBody>
          <a:bodyPr/>
          <a:lstStyle/>
          <a:p>
            <a:pPr lvl="1"/>
            <a:r>
              <a:rPr lang="fi-FI" sz="1200" dirty="0"/>
              <a:t>Aurora Haukiputaan toimintatavat ovat selkeät ja perusteltavissa nuorille. Arjen ennakoitavuus on ensisijaisen tärkeää rajoitustoimenpiteiden käytön ehkäisemiseksi.</a:t>
            </a:r>
          </a:p>
          <a:p>
            <a:pPr lvl="1"/>
            <a:r>
              <a:rPr lang="fi-FI" sz="1200" dirty="0"/>
              <a:t>Toimintatavat ovat nähtävillä Auroran yhteisten tilojen ilmoitustaululla. Jos toimintatapoihin tehdään muutoksia, keskustellaan siitä nuorten kanssa.</a:t>
            </a:r>
          </a:p>
          <a:p>
            <a:pPr lvl="1"/>
            <a:r>
              <a:rPr lang="fi-FI" sz="1200" dirty="0"/>
              <a:t>Toimintatavoissa on kuvattu Auroran kasvatuksellisia käytäntöjä, joiden tarkoituksena on lapsen tarpeiden ja sijaishuollon tavoitteiden mukainen kasvatus, hoiva ja huolenpito. </a:t>
            </a:r>
          </a:p>
          <a:p>
            <a:pPr lvl="1"/>
            <a:r>
              <a:rPr lang="fi-FI" sz="1200" dirty="0"/>
              <a:t>Kasvatukselliset rajat ovat yleisesti hyväksyttäviä ja tavanomaisia suhteessa lapsen ikään ja kehitystasoon.</a:t>
            </a:r>
          </a:p>
          <a:p>
            <a:pPr lvl="1"/>
            <a:r>
              <a:rPr lang="fi-FI" sz="1200" dirty="0"/>
              <a:t> Kasvatuskeinojen tarkoitus, kesto ja intensiteetti ei ole sama kuin lastensuojelulain mukaisten rajoitustoimien.</a:t>
            </a:r>
          </a:p>
          <a:p>
            <a:pPr lvl="1"/>
            <a:r>
              <a:rPr lang="fi-FI" sz="1200" dirty="0"/>
              <a:t>Aurorassa käytössä olevia kasvatuksellisia rajoja ovat ikätason mukaiset paluuajat sekä myöhästymisistä johtuvat seuraukset. Jos nuori myöhästyy sovitusta paluuajasta, tulee hän seuraavana päivänä myöhästymistä vastaavan ajan aikaisemmin Auroraan. Kahdesta peräkkäisestä luvattomasta myöhästymisestä seuraa Aurora-päivä, jolloin nuorella ei ole omia menoja. Jos lapsi on ollut luvattomasti poistuneena, viettää hän paluupäivän tai paluuta seuraavan päivän Aurorassa, jotta hänen vointiaan voidaan arvioida ja tapahtunutta käsitellä yhdessä aikuisen kanssa.</a:t>
            </a:r>
          </a:p>
          <a:p>
            <a:pPr lvl="1"/>
            <a:r>
              <a:rPr lang="fi-FI" sz="1200" dirty="0"/>
              <a:t>Kasvatuksellisia rajoja voivat olla myös esimerkiksi yksilöllisen harkinnan mukaiset rajat sen suhteen, missä nuori voi liikkua ja minä vuorokaudenaikana, sanallinen kehotus rauhoittua omassa huoneessa sekä nuoren puhelimen käytön rajoittaminen esimerkiksi yöllä, mikäli puhelimen käytöstä on ollut konkreettista haittaa nuoren yöuniin.</a:t>
            </a:r>
          </a:p>
        </p:txBody>
      </p:sp>
    </p:spTree>
    <p:extLst>
      <p:ext uri="{BB962C8B-B14F-4D97-AF65-F5344CB8AC3E}">
        <p14:creationId xmlns:p14="http://schemas.microsoft.com/office/powerpoint/2010/main" val="831578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D83B58E2-B565-4237-B39E-DC64802D536C}"/>
              </a:ext>
            </a:extLst>
          </p:cNvPr>
          <p:cNvSpPr>
            <a:spLocks noGrp="1"/>
          </p:cNvSpPr>
          <p:nvPr>
            <p:ph type="sldNum" sz="quarter" idx="10"/>
          </p:nvPr>
        </p:nvSpPr>
        <p:spPr/>
        <p:txBody>
          <a:bodyPr/>
          <a:lstStyle/>
          <a:p>
            <a:fld id="{039A4499-63C1-431E-92A3-482737D649C5}" type="slidenum">
              <a:rPr lang="fi-FI" smtClean="0"/>
              <a:pPr/>
              <a:t>13</a:t>
            </a:fld>
            <a:endParaRPr lang="fi-FI" dirty="0"/>
          </a:p>
        </p:txBody>
      </p:sp>
      <p:sp>
        <p:nvSpPr>
          <p:cNvPr id="3" name="Otsikko 2">
            <a:extLst>
              <a:ext uri="{FF2B5EF4-FFF2-40B4-BE49-F238E27FC236}">
                <a16:creationId xmlns:a16="http://schemas.microsoft.com/office/drawing/2014/main" id="{D02EF3BA-DF1B-4E74-9B8E-B846DB3481C7}"/>
              </a:ext>
            </a:extLst>
          </p:cNvPr>
          <p:cNvSpPr>
            <a:spLocks noGrp="1"/>
          </p:cNvSpPr>
          <p:nvPr>
            <p:ph type="title"/>
          </p:nvPr>
        </p:nvSpPr>
        <p:spPr/>
        <p:txBody>
          <a:bodyPr/>
          <a:lstStyle/>
          <a:p>
            <a:pPr algn="ctr"/>
            <a:r>
              <a:rPr lang="fi-FI" dirty="0"/>
              <a:t>Rajoitustoimenpiteet ja niiden käyttö</a:t>
            </a:r>
          </a:p>
        </p:txBody>
      </p:sp>
      <p:sp>
        <p:nvSpPr>
          <p:cNvPr id="4" name="Sisällön paikkamerkki 3">
            <a:extLst>
              <a:ext uri="{FF2B5EF4-FFF2-40B4-BE49-F238E27FC236}">
                <a16:creationId xmlns:a16="http://schemas.microsoft.com/office/drawing/2014/main" id="{79B4F689-9D8C-43B4-A837-63AE1B5F77F9}"/>
              </a:ext>
            </a:extLst>
          </p:cNvPr>
          <p:cNvSpPr>
            <a:spLocks noGrp="1"/>
          </p:cNvSpPr>
          <p:nvPr>
            <p:ph idx="1"/>
          </p:nvPr>
        </p:nvSpPr>
        <p:spPr/>
        <p:txBody>
          <a:bodyPr/>
          <a:lstStyle/>
          <a:p>
            <a:pPr marL="285750" indent="-285750">
              <a:buFont typeface="Arial" panose="020B0604020202020204" pitchFamily="34" charset="0"/>
              <a:buChar char="•"/>
            </a:pPr>
            <a:r>
              <a:rPr lang="fi-FI" sz="1200" dirty="0"/>
              <a:t>Lastensuojelulain mukaisista rajoitustoimista säädetään lain 11 luvussa. Rajoitustoimet ovat aina viimesijainen keino puuttua nuoren tilanteeseen. </a:t>
            </a:r>
          </a:p>
          <a:p>
            <a:pPr marL="285750" indent="-285750">
              <a:buFont typeface="Arial" panose="020B0604020202020204" pitchFamily="34" charset="0"/>
              <a:buChar char="•"/>
            </a:pPr>
            <a:r>
              <a:rPr lang="fi-FI" sz="1200" dirty="0"/>
              <a:t>Yhteydenpidon rajoittaminen 62 §</a:t>
            </a:r>
          </a:p>
          <a:p>
            <a:pPr marL="753750" lvl="1" indent="-285750">
              <a:buFont typeface="Arial" panose="020B0604020202020204" pitchFamily="34" charset="0"/>
              <a:buChar char="•"/>
            </a:pPr>
            <a:r>
              <a:rPr lang="fi-FI" sz="1200" dirty="0"/>
              <a:t>Yhteydenpitoa voidaan rajoittaa, jos yhteydenpito vaarantaa nuoren sijaishuollon tarkoituksen toteutumisen ja rajoittaminen on nuoren hoidon ja kasvatuksen kannalta välttämätöntä, yhteydenpidosta on vaaraa nuoren hengelle, terveydelle, kehitykselle tai turvallisuudelle, rajoittaminen on välttämätöntä vanhempien tai perheen muiden lasten, laitoksen muiden nuorten tai henkilöstön turvallisuuden vuoksi tai nuori itse vastustaa yhteydenpitoa.</a:t>
            </a:r>
          </a:p>
          <a:p>
            <a:pPr marL="753750" lvl="1" indent="-285750">
              <a:buFont typeface="Arial" panose="020B0604020202020204" pitchFamily="34" charset="0"/>
              <a:buChar char="•"/>
            </a:pPr>
            <a:r>
              <a:rPr lang="fi-FI" sz="1200" dirty="0"/>
              <a:t>Ennen yhteydenpidon rajoittamista koskevan päätöksen tekoa asianosaisia (nuori, huoltajat ja yhteydenpidon rajoituksen kohde) kuullaan hallintolain mukaisesti. Kuuleminen voidaan jättää tekemättä vain, jos jokin hallintolain 34 §:ssä säädetty kuulematta jättämisen peruste täyttyy. Yhteydenpidon rajoittamisesta tehdään valituskelpoinen päätös. Nuorelle kerrotaan muutoksenhakuoikeudesta.</a:t>
            </a:r>
          </a:p>
          <a:p>
            <a:pPr marL="753750" lvl="1" indent="-285750">
              <a:buFont typeface="Arial" panose="020B0604020202020204" pitchFamily="34" charset="0"/>
              <a:buChar char="•"/>
            </a:pPr>
            <a:r>
              <a:rPr lang="fi-FI" sz="1200" dirty="0"/>
              <a:t>Yhteydenpidon rajoituksella voidaan esimerkiksi rajata tapaamisten tai puheluiden määrää tai kestoa, ottaa haltuun nuoren puhelin tai muu laite, määrätä valvotut tai tuetut tapaamiset, rajoittaa kotijaksoja tai jättää nuoren olinpaikka kertomatta. Jos nuoren oma puhelin otetaan haltuun yhteydenpidon rajoituksen ajaksi, voi hän pitää sovitusti yhteyttä läheisiinsä ja sosiaalityöntekijään Aurora Haukiputaan puhelimella. Käytössä on langattomat kuulokkeet, joilla turvataan yksityisyyden suojan toteutuminen.</a:t>
            </a:r>
            <a:endParaRPr lang="fi-FI" sz="2400" dirty="0">
              <a:latin typeface="Calibri" panose="020F0502020204030204" pitchFamily="34" charset="0"/>
              <a:ea typeface="Calibri" panose="020F0502020204030204" pitchFamily="34" charset="0"/>
              <a:cs typeface="Times New Roman" panose="02020603050405020304" pitchFamily="18" charset="0"/>
            </a:endParaRPr>
          </a:p>
          <a:p>
            <a:endParaRPr lang="fi-FI" dirty="0"/>
          </a:p>
          <a:p>
            <a:endParaRPr lang="fi-FI" dirty="0"/>
          </a:p>
        </p:txBody>
      </p:sp>
    </p:spTree>
    <p:extLst>
      <p:ext uri="{BB962C8B-B14F-4D97-AF65-F5344CB8AC3E}">
        <p14:creationId xmlns:p14="http://schemas.microsoft.com/office/powerpoint/2010/main" val="4250532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91DC88AE-5110-1F7F-5EFB-685F9E8AADD8}"/>
              </a:ext>
            </a:extLst>
          </p:cNvPr>
          <p:cNvSpPr>
            <a:spLocks noGrp="1"/>
          </p:cNvSpPr>
          <p:nvPr>
            <p:ph type="sldNum" sz="quarter" idx="10"/>
          </p:nvPr>
        </p:nvSpPr>
        <p:spPr/>
        <p:txBody>
          <a:bodyPr/>
          <a:lstStyle/>
          <a:p>
            <a:fld id="{039A4499-63C1-431E-92A3-482737D649C5}" type="slidenum">
              <a:rPr lang="fi-FI" smtClean="0"/>
              <a:pPr/>
              <a:t>14</a:t>
            </a:fld>
            <a:endParaRPr lang="fi-FI" dirty="0"/>
          </a:p>
        </p:txBody>
      </p:sp>
      <p:sp>
        <p:nvSpPr>
          <p:cNvPr id="3" name="Otsikko 2">
            <a:extLst>
              <a:ext uri="{FF2B5EF4-FFF2-40B4-BE49-F238E27FC236}">
                <a16:creationId xmlns:a16="http://schemas.microsoft.com/office/drawing/2014/main" id="{9DFE167B-112A-2523-E17A-1B2E188C24F8}"/>
              </a:ext>
            </a:extLst>
          </p:cNvPr>
          <p:cNvSpPr>
            <a:spLocks noGrp="1"/>
          </p:cNvSpPr>
          <p:nvPr>
            <p:ph type="title"/>
          </p:nvPr>
        </p:nvSpPr>
        <p:spPr/>
        <p:txBody>
          <a:bodyPr/>
          <a:lstStyle/>
          <a:p>
            <a:pPr algn="ctr"/>
            <a:r>
              <a:rPr lang="fi-FI" dirty="0"/>
              <a:t>Rajoitustoimenpiteet ja niiden käyttö</a:t>
            </a:r>
          </a:p>
        </p:txBody>
      </p:sp>
      <p:sp>
        <p:nvSpPr>
          <p:cNvPr id="4" name="Sisällön paikkamerkki 3">
            <a:extLst>
              <a:ext uri="{FF2B5EF4-FFF2-40B4-BE49-F238E27FC236}">
                <a16:creationId xmlns:a16="http://schemas.microsoft.com/office/drawing/2014/main" id="{236A45BB-17D3-26A5-99B5-E971218FDC59}"/>
              </a:ext>
            </a:extLst>
          </p:cNvPr>
          <p:cNvSpPr>
            <a:spLocks noGrp="1"/>
          </p:cNvSpPr>
          <p:nvPr>
            <p:ph idx="1"/>
          </p:nvPr>
        </p:nvSpPr>
        <p:spPr/>
        <p:txBody>
          <a:bodyPr/>
          <a:lstStyle/>
          <a:p>
            <a:r>
              <a:rPr lang="fi-FI" sz="1200" dirty="0"/>
              <a:t>Aineiden ja esineiden haltuunotto 65 §</a:t>
            </a:r>
          </a:p>
          <a:p>
            <a:pPr marL="753750" lvl="1" indent="-285750">
              <a:buFont typeface="Arial" panose="020B0604020202020204" pitchFamily="34" charset="0"/>
              <a:buChar char="•"/>
            </a:pPr>
            <a:r>
              <a:rPr lang="fi-FI" sz="1200" dirty="0"/>
              <a:t>Lastensuojelulaitoksessa täytyy ottaa haltuun päihtymystarkoituksessa käytettävät aineet tai tällaisen aineen käyttöön erityisesti soveltuvat välineet ja sellaiset aineet tai esineet, jotka on tarkoitettu lapsen itsensä tai toisen henkilön vahingoittamiseen. Laitoksen haltuun saadaan ottaa myös sellaiset aineet tai esineet, jotka ominaisuuksiensa puolesta soveltuvat vaarantamaan nuoren omaa tai toisen henkilön henkeä, terveyttä tai turvallisuutta tai vahingoittamaan omaisuutta, jos on todennäköistä, että nuori käyttää aineita tai esineitä näihin tarkoituksiin. Lisäksi laitoksen haltuun saadaan ottaa nuorella olevat nuoren oman tai toisten nuorten sijaishuollon järjestämistä tai laitoksen yleistä järjestystä todennäköisesti vakavasti haittaavat muut aineet ja esineet sekä nuoren hallussa olevat tupakkatuotteet.</a:t>
            </a:r>
          </a:p>
          <a:p>
            <a:pPr marL="753750" lvl="1" indent="-285750">
              <a:buFont typeface="Arial" panose="020B0604020202020204" pitchFamily="34" charset="0"/>
              <a:buChar char="•"/>
            </a:pPr>
            <a:r>
              <a:rPr lang="fi-FI" sz="1200" dirty="0"/>
              <a:t>Ennen aineiden ja esineiden haltuunottoa koskevan päätöksen tekoa asianosaisia kuullaan hallintolain mukaisesti. Kuuleminen voidaan jättää tekemättä vain, jos jokin hallintolain 34 §:ssä säädetty kuulematta jättämisen peruste täyttyy. Aineiden ja esineiden haltuunotosta tehdään valituskelpoinen päätös. Nuorelle kerrotaan muutoksenhakuoikeudesta.</a:t>
            </a:r>
          </a:p>
          <a:p>
            <a:pPr marL="753750" lvl="1" indent="-285750">
              <a:buFont typeface="Arial" panose="020B0604020202020204" pitchFamily="34" charset="0"/>
              <a:buChar char="•"/>
            </a:pPr>
            <a:r>
              <a:rPr lang="fi-FI" sz="1200" dirty="0"/>
              <a:t>Haltuun otettua ainetta tai esinettä säilytetään ohjaajien toimistossa nuorelle nimetyssä laatikossa ja se palautetaan nuorelle viimeistään sijaishuollon päättyessä, ellei omaisuuden palauttamisesta tai hävittämisestä ole muussa laissa toisin säädetty.</a:t>
            </a:r>
          </a:p>
        </p:txBody>
      </p:sp>
    </p:spTree>
    <p:extLst>
      <p:ext uri="{BB962C8B-B14F-4D97-AF65-F5344CB8AC3E}">
        <p14:creationId xmlns:p14="http://schemas.microsoft.com/office/powerpoint/2010/main" val="3090964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C1516-FAD9-BAA5-DC17-BF5F6E752384}"/>
            </a:ext>
          </a:extLst>
        </p:cNvPr>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FAF591B4-4024-63A1-D6FE-32DFF9F33F2A}"/>
              </a:ext>
            </a:extLst>
          </p:cNvPr>
          <p:cNvSpPr>
            <a:spLocks noGrp="1"/>
          </p:cNvSpPr>
          <p:nvPr>
            <p:ph type="sldNum" sz="quarter" idx="10"/>
          </p:nvPr>
        </p:nvSpPr>
        <p:spPr/>
        <p:txBody>
          <a:bodyPr/>
          <a:lstStyle/>
          <a:p>
            <a:fld id="{039A4499-63C1-431E-92A3-482737D649C5}" type="slidenum">
              <a:rPr lang="fi-FI" smtClean="0"/>
              <a:pPr/>
              <a:t>15</a:t>
            </a:fld>
            <a:endParaRPr lang="fi-FI" dirty="0"/>
          </a:p>
        </p:txBody>
      </p:sp>
      <p:sp>
        <p:nvSpPr>
          <p:cNvPr id="3" name="Otsikko 2">
            <a:extLst>
              <a:ext uri="{FF2B5EF4-FFF2-40B4-BE49-F238E27FC236}">
                <a16:creationId xmlns:a16="http://schemas.microsoft.com/office/drawing/2014/main" id="{4E2ADC26-3893-C7E6-CF0E-EE0210181CD6}"/>
              </a:ext>
            </a:extLst>
          </p:cNvPr>
          <p:cNvSpPr>
            <a:spLocks noGrp="1"/>
          </p:cNvSpPr>
          <p:nvPr>
            <p:ph type="title"/>
          </p:nvPr>
        </p:nvSpPr>
        <p:spPr/>
        <p:txBody>
          <a:bodyPr/>
          <a:lstStyle/>
          <a:p>
            <a:pPr algn="ctr"/>
            <a:r>
              <a:rPr lang="fi-FI" dirty="0"/>
              <a:t>Rajoitustoimenpiteet ja niiden käyttö</a:t>
            </a:r>
          </a:p>
        </p:txBody>
      </p:sp>
      <p:sp>
        <p:nvSpPr>
          <p:cNvPr id="4" name="Sisällön paikkamerkki 3">
            <a:extLst>
              <a:ext uri="{FF2B5EF4-FFF2-40B4-BE49-F238E27FC236}">
                <a16:creationId xmlns:a16="http://schemas.microsoft.com/office/drawing/2014/main" id="{974CD090-0ABF-DBBB-3138-A9315F468F06}"/>
              </a:ext>
            </a:extLst>
          </p:cNvPr>
          <p:cNvSpPr>
            <a:spLocks noGrp="1"/>
          </p:cNvSpPr>
          <p:nvPr>
            <p:ph idx="1"/>
          </p:nvPr>
        </p:nvSpPr>
        <p:spPr/>
        <p:txBody>
          <a:bodyPr/>
          <a:lstStyle/>
          <a:p>
            <a:r>
              <a:rPr lang="fi-FI" sz="1200" dirty="0"/>
              <a:t>Henkilöntarkastus 66 a §</a:t>
            </a:r>
          </a:p>
          <a:p>
            <a:pPr marL="753750" lvl="1" indent="-285750">
              <a:buFont typeface="Arial" panose="020B0604020202020204" pitchFamily="34" charset="0"/>
              <a:buChar char="•"/>
            </a:pPr>
            <a:r>
              <a:rPr lang="fi-FI" sz="1200" dirty="0"/>
              <a:t>Henkilöntarkastus voidaan tehdä, jos on perusteltu syy epäillä että nuorella on yllään tai vaatteissaan päihtymystarkoituksessa käytettäviä aineita tai aineen käyttöön soveltuvia välineitä tai sellaisia esineitä, jotka on tarkoitettu nuoren itsensä tai toisen henkilön vahingoittamiseen.</a:t>
            </a:r>
          </a:p>
          <a:p>
            <a:pPr marL="753750" lvl="1" indent="-285750">
              <a:buFont typeface="Arial" panose="020B0604020202020204" pitchFamily="34" charset="0"/>
              <a:buChar char="•"/>
            </a:pPr>
            <a:r>
              <a:rPr lang="fi-FI" sz="1200" dirty="0"/>
              <a:t>Henkilöntarkastuksesta ei tehdä päätöstä. Nuoren kanssa keskustellaan  ja hänelle perustellaan rajoittamisen tarve ennen rajoitustoimenpiteen käyttöä.</a:t>
            </a:r>
          </a:p>
          <a:p>
            <a:pPr marL="753750" lvl="1" indent="-285750">
              <a:buFont typeface="Arial" panose="020B0604020202020204" pitchFamily="34" charset="0"/>
              <a:buChar char="•"/>
            </a:pPr>
            <a:r>
              <a:rPr lang="fi-FI" sz="1200" dirty="0"/>
              <a:t>Henkilöntarkastuksella tarkoitetaan sen tutkimista, mitä nuorella on vaatteissaan tai vaatteiden ja ihon väliin kätkettynä. Tarkastaa voidaan esimerkiksi nuoren vaatteiden taskut tai reppu. Henkilöntarkastus tehdään kahden hoito- ja kasvatushenkilöstöön kuuluva henkilön toimesta. Työntekijöiden on oltava samaa sukupuolta kuin nuori, ellei tarkastuksen tekijä ole terveydenhuollon ammattihenkilö. Eri sukupuolta oleva henkilö voi olla läsnä tarkastuksessa myös silloin, jos tarkastuksen suorittaminen kiireellisesti on välttämätöntä nuoren tai toisen henkilön turvallisuuden varmistamiseksi.</a:t>
            </a:r>
          </a:p>
        </p:txBody>
      </p:sp>
    </p:spTree>
    <p:extLst>
      <p:ext uri="{BB962C8B-B14F-4D97-AF65-F5344CB8AC3E}">
        <p14:creationId xmlns:p14="http://schemas.microsoft.com/office/powerpoint/2010/main" val="14663177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C6C21-0774-4C0F-54F4-BEB0EB27587E}"/>
            </a:ext>
          </a:extLst>
        </p:cNvPr>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4B7FBEEE-74CF-D51A-BECD-3EA2B5212683}"/>
              </a:ext>
            </a:extLst>
          </p:cNvPr>
          <p:cNvSpPr>
            <a:spLocks noGrp="1"/>
          </p:cNvSpPr>
          <p:nvPr>
            <p:ph type="sldNum" sz="quarter" idx="10"/>
          </p:nvPr>
        </p:nvSpPr>
        <p:spPr/>
        <p:txBody>
          <a:bodyPr/>
          <a:lstStyle/>
          <a:p>
            <a:fld id="{039A4499-63C1-431E-92A3-482737D649C5}" type="slidenum">
              <a:rPr lang="fi-FI" smtClean="0"/>
              <a:pPr/>
              <a:t>16</a:t>
            </a:fld>
            <a:endParaRPr lang="fi-FI" dirty="0"/>
          </a:p>
        </p:txBody>
      </p:sp>
      <p:sp>
        <p:nvSpPr>
          <p:cNvPr id="3" name="Otsikko 2">
            <a:extLst>
              <a:ext uri="{FF2B5EF4-FFF2-40B4-BE49-F238E27FC236}">
                <a16:creationId xmlns:a16="http://schemas.microsoft.com/office/drawing/2014/main" id="{2662327E-422D-5258-1CC0-3CB9A7EDAC3A}"/>
              </a:ext>
            </a:extLst>
          </p:cNvPr>
          <p:cNvSpPr>
            <a:spLocks noGrp="1"/>
          </p:cNvSpPr>
          <p:nvPr>
            <p:ph type="title"/>
          </p:nvPr>
        </p:nvSpPr>
        <p:spPr/>
        <p:txBody>
          <a:bodyPr/>
          <a:lstStyle/>
          <a:p>
            <a:pPr algn="ctr"/>
            <a:r>
              <a:rPr lang="fi-FI" dirty="0"/>
              <a:t>Rajoitustoimenpiteet ja niiden käyttö</a:t>
            </a:r>
          </a:p>
        </p:txBody>
      </p:sp>
      <p:sp>
        <p:nvSpPr>
          <p:cNvPr id="4" name="Sisällön paikkamerkki 3">
            <a:extLst>
              <a:ext uri="{FF2B5EF4-FFF2-40B4-BE49-F238E27FC236}">
                <a16:creationId xmlns:a16="http://schemas.microsoft.com/office/drawing/2014/main" id="{91187E3C-4DFB-CC1C-F5AD-7055814AC252}"/>
              </a:ext>
            </a:extLst>
          </p:cNvPr>
          <p:cNvSpPr>
            <a:spLocks noGrp="1"/>
          </p:cNvSpPr>
          <p:nvPr>
            <p:ph idx="1"/>
          </p:nvPr>
        </p:nvSpPr>
        <p:spPr/>
        <p:txBody>
          <a:bodyPr/>
          <a:lstStyle/>
          <a:p>
            <a:r>
              <a:rPr lang="fi-FI" sz="1200" dirty="0"/>
              <a:t>Henkilönkatsastus 66 a §</a:t>
            </a:r>
          </a:p>
          <a:p>
            <a:pPr marL="753750" lvl="1" indent="-285750">
              <a:buFont typeface="Arial" panose="020B0604020202020204" pitchFamily="34" charset="0"/>
              <a:buChar char="•"/>
            </a:pPr>
            <a:r>
              <a:rPr lang="fi-FI" sz="1200" dirty="0"/>
              <a:t>Henkilönkatsastus voidaan tehdä, jos on perusteltua syytä epäillä, että nuori on käyttänyt päihdyttäviä aineita.</a:t>
            </a:r>
          </a:p>
          <a:p>
            <a:pPr marL="753750" lvl="1" indent="-285750">
              <a:buFont typeface="Arial" panose="020B0604020202020204" pitchFamily="34" charset="0"/>
              <a:buChar char="•"/>
            </a:pPr>
            <a:r>
              <a:rPr lang="fi-FI" sz="1200" dirty="0"/>
              <a:t>Henkilönkatsastuksesta tehdään päätös, mutta se ei ole valituskelpoinen. Nuoren kanssa keskustellaan  ja hänelle perustellaan rajoittamisen tarve ennen rajoitustoimenpiteen käyttöä.</a:t>
            </a:r>
          </a:p>
          <a:p>
            <a:pPr marL="753750" lvl="1" indent="-285750"/>
            <a:r>
              <a:rPr lang="fi-FI" sz="1200" dirty="0"/>
              <a:t>Henkilönkatsastus tarkoittaa epäillyn päihteen käytön selvittämistä puhalluskokeella tai virtsanäytteellä. Henkilönkatsastuksen suorittaa kaksi laitoksen hoito- ja kasvatushenkilöstöön kuuluvaa työntekijää. Terveydenhuollon ammattihenkilö voi suorittaa henkilönkatsastuksen myös yksin. Työntekijöiden on oltava samaa sukupuolta kuin nuori, ellei tarkastuksen tekijä ole terveydenhuollon ammattihenkilö. Tästä voidaan poiketa vain, jos tarkastuksen suorittaminen kiireellisesti on välttämätöntä nuoren tai toisen henkilön turvallisuuden varmistamiseksi.</a:t>
            </a:r>
          </a:p>
        </p:txBody>
      </p:sp>
    </p:spTree>
    <p:extLst>
      <p:ext uri="{BB962C8B-B14F-4D97-AF65-F5344CB8AC3E}">
        <p14:creationId xmlns:p14="http://schemas.microsoft.com/office/powerpoint/2010/main" val="3734166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BD000-3DF4-B13C-BED6-FC0571057BCC}"/>
            </a:ext>
          </a:extLst>
        </p:cNvPr>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93F1219C-5522-932A-AE8F-819C7E8853A5}"/>
              </a:ext>
            </a:extLst>
          </p:cNvPr>
          <p:cNvSpPr>
            <a:spLocks noGrp="1"/>
          </p:cNvSpPr>
          <p:nvPr>
            <p:ph type="sldNum" sz="quarter" idx="10"/>
          </p:nvPr>
        </p:nvSpPr>
        <p:spPr/>
        <p:txBody>
          <a:bodyPr/>
          <a:lstStyle/>
          <a:p>
            <a:fld id="{039A4499-63C1-431E-92A3-482737D649C5}" type="slidenum">
              <a:rPr lang="fi-FI" smtClean="0"/>
              <a:pPr/>
              <a:t>17</a:t>
            </a:fld>
            <a:endParaRPr lang="fi-FI" dirty="0"/>
          </a:p>
        </p:txBody>
      </p:sp>
      <p:sp>
        <p:nvSpPr>
          <p:cNvPr id="3" name="Otsikko 2">
            <a:extLst>
              <a:ext uri="{FF2B5EF4-FFF2-40B4-BE49-F238E27FC236}">
                <a16:creationId xmlns:a16="http://schemas.microsoft.com/office/drawing/2014/main" id="{25B5D2E0-0F6B-1DDE-2812-311C6D88E410}"/>
              </a:ext>
            </a:extLst>
          </p:cNvPr>
          <p:cNvSpPr>
            <a:spLocks noGrp="1"/>
          </p:cNvSpPr>
          <p:nvPr>
            <p:ph type="title"/>
          </p:nvPr>
        </p:nvSpPr>
        <p:spPr/>
        <p:txBody>
          <a:bodyPr/>
          <a:lstStyle/>
          <a:p>
            <a:pPr algn="ctr"/>
            <a:r>
              <a:rPr lang="fi-FI" dirty="0"/>
              <a:t>Rajoitustoimenpiteet ja niiden käyttö</a:t>
            </a:r>
          </a:p>
        </p:txBody>
      </p:sp>
      <p:sp>
        <p:nvSpPr>
          <p:cNvPr id="4" name="Sisällön paikkamerkki 3">
            <a:extLst>
              <a:ext uri="{FF2B5EF4-FFF2-40B4-BE49-F238E27FC236}">
                <a16:creationId xmlns:a16="http://schemas.microsoft.com/office/drawing/2014/main" id="{EAB37298-0714-0A06-58EF-26354FDFF5FE}"/>
              </a:ext>
            </a:extLst>
          </p:cNvPr>
          <p:cNvSpPr>
            <a:spLocks noGrp="1"/>
          </p:cNvSpPr>
          <p:nvPr>
            <p:ph idx="1"/>
          </p:nvPr>
        </p:nvSpPr>
        <p:spPr/>
        <p:txBody>
          <a:bodyPr/>
          <a:lstStyle/>
          <a:p>
            <a:r>
              <a:rPr lang="fi-FI" sz="1200" dirty="0"/>
              <a:t>Omaisuuden, lähetysten ja tilojen tarkastaminen ja lähetysten luovuttamatta jättäminen 67 §</a:t>
            </a:r>
          </a:p>
          <a:p>
            <a:pPr marL="753750" lvl="1" indent="-285750">
              <a:buFont typeface="Arial" panose="020B0604020202020204" pitchFamily="34" charset="0"/>
              <a:buChar char="•"/>
            </a:pPr>
            <a:r>
              <a:rPr lang="fi-FI" sz="1200" dirty="0"/>
              <a:t>Nuoren huone, hänen hallussaan oleva omaisuus tai hänelle osoitettu kirje tai lähetys voidaan tarkastaa, jos on perusteltua syytä epäillä, että nuorella on hallussaan tai hänelle on lähetetty päihtymystarkoituksessa käytettäviä aineita tai sellaisia aineita tai esineitä, jotka on tarkoitettu tai jotka ominaisuuksiensa puolesta soveltuvat nuoren itsensä tai toisen henkilön vahingoittamiseen.</a:t>
            </a:r>
          </a:p>
          <a:p>
            <a:pPr marL="753750" lvl="1" indent="-285750">
              <a:buFont typeface="Arial" panose="020B0604020202020204" pitchFamily="34" charset="0"/>
              <a:buChar char="•"/>
            </a:pPr>
            <a:r>
              <a:rPr lang="fi-FI" sz="1200" dirty="0"/>
              <a:t>Omaisuuden tarkastamisesta tai lähetysten luovuttamatta jättämisestä tehdään päätös, mutta se ei ole valituskelpoinen. Nuoren kanssa keskustellaan  ja hänelle perustellaan rajoittamisen tarve ennen rajoitustoimenpiteen käyttöä.</a:t>
            </a:r>
          </a:p>
          <a:p>
            <a:pPr marL="753750" lvl="1" indent="-285750">
              <a:buFont typeface="Arial" panose="020B0604020202020204" pitchFamily="34" charset="0"/>
              <a:buChar char="•"/>
            </a:pPr>
            <a:r>
              <a:rPr lang="fi-FI" sz="1200" dirty="0"/>
              <a:t>Rajoitustoimenpide tehdään kahden hoito- ja kasvatushenkilöstöön kuuluvan työntekijän toimesta ja nuoren </a:t>
            </a:r>
            <a:r>
              <a:rPr lang="fi-FI" sz="1200" dirty="0" err="1"/>
              <a:t>läsnäollessa</a:t>
            </a:r>
            <a:r>
              <a:rPr lang="fi-FI" sz="1200" dirty="0"/>
              <a:t>. Tarkastaminen voidaan suorittaa myös nuoren tai toisen henkilön läsnä olematta, mikäli nuori on esimerkiksi poistunut Aurorasta luvatta tai henkilökuntaa on käytettävissä vain vähän ja tilanne on kiireellinen.</a:t>
            </a:r>
          </a:p>
        </p:txBody>
      </p:sp>
    </p:spTree>
    <p:extLst>
      <p:ext uri="{BB962C8B-B14F-4D97-AF65-F5344CB8AC3E}">
        <p14:creationId xmlns:p14="http://schemas.microsoft.com/office/powerpoint/2010/main" val="22509003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96998-5F3A-75D3-77C1-E9D5BEB3DABC}"/>
            </a:ext>
          </a:extLst>
        </p:cNvPr>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2021F9CA-9461-6344-0A63-D59AC7259926}"/>
              </a:ext>
            </a:extLst>
          </p:cNvPr>
          <p:cNvSpPr>
            <a:spLocks noGrp="1"/>
          </p:cNvSpPr>
          <p:nvPr>
            <p:ph type="sldNum" sz="quarter" idx="10"/>
          </p:nvPr>
        </p:nvSpPr>
        <p:spPr/>
        <p:txBody>
          <a:bodyPr/>
          <a:lstStyle/>
          <a:p>
            <a:fld id="{039A4499-63C1-431E-92A3-482737D649C5}" type="slidenum">
              <a:rPr lang="fi-FI" smtClean="0"/>
              <a:pPr/>
              <a:t>18</a:t>
            </a:fld>
            <a:endParaRPr lang="fi-FI" dirty="0"/>
          </a:p>
        </p:txBody>
      </p:sp>
      <p:sp>
        <p:nvSpPr>
          <p:cNvPr id="3" name="Otsikko 2">
            <a:extLst>
              <a:ext uri="{FF2B5EF4-FFF2-40B4-BE49-F238E27FC236}">
                <a16:creationId xmlns:a16="http://schemas.microsoft.com/office/drawing/2014/main" id="{38C99CFB-6340-9924-1D0E-AF4C65FB60CE}"/>
              </a:ext>
            </a:extLst>
          </p:cNvPr>
          <p:cNvSpPr>
            <a:spLocks noGrp="1"/>
          </p:cNvSpPr>
          <p:nvPr>
            <p:ph type="title"/>
          </p:nvPr>
        </p:nvSpPr>
        <p:spPr/>
        <p:txBody>
          <a:bodyPr/>
          <a:lstStyle/>
          <a:p>
            <a:pPr algn="ctr"/>
            <a:r>
              <a:rPr lang="fi-FI" dirty="0"/>
              <a:t>Rajoitustoimenpiteet ja niiden käyttö</a:t>
            </a:r>
          </a:p>
        </p:txBody>
      </p:sp>
      <p:sp>
        <p:nvSpPr>
          <p:cNvPr id="4" name="Sisällön paikkamerkki 3">
            <a:extLst>
              <a:ext uri="{FF2B5EF4-FFF2-40B4-BE49-F238E27FC236}">
                <a16:creationId xmlns:a16="http://schemas.microsoft.com/office/drawing/2014/main" id="{4749CB08-BE99-9C9D-2056-20AFB6082645}"/>
              </a:ext>
            </a:extLst>
          </p:cNvPr>
          <p:cNvSpPr>
            <a:spLocks noGrp="1"/>
          </p:cNvSpPr>
          <p:nvPr>
            <p:ph idx="1"/>
          </p:nvPr>
        </p:nvSpPr>
        <p:spPr/>
        <p:txBody>
          <a:bodyPr/>
          <a:lstStyle/>
          <a:p>
            <a:r>
              <a:rPr lang="fi-FI" sz="1200" dirty="0"/>
              <a:t>Kiinnipitäminen 68 §</a:t>
            </a:r>
          </a:p>
          <a:p>
            <a:pPr marL="753750" lvl="1" indent="-285750">
              <a:buFont typeface="Arial" panose="020B0604020202020204" pitchFamily="34" charset="0"/>
              <a:buChar char="•"/>
            </a:pPr>
            <a:r>
              <a:rPr lang="fi-FI" sz="1200" dirty="0"/>
              <a:t>Auroran hoito- ja kasvatushenkilöstöön kuuluva henkilö voi nuoren rauhoittamiseksi pitää kiinni nuoresta, jos nuori sekavan tai uhkaavan käyttäytymisensä perusteella todennäköisesti vahingoittaisi itseään tai muita, ja kiinnipitäminen on lapsen oman tai toisen henkilön hengen, terveyden tai turvallisuuden välittömän vaarantumisen vuoksi taikka omaisuuden merkittävän vahingoittamisen estämiseksi välttämätöntä.</a:t>
            </a:r>
          </a:p>
          <a:p>
            <a:pPr marL="753750" lvl="1" indent="-285750">
              <a:buFont typeface="Arial" panose="020B0604020202020204" pitchFamily="34" charset="0"/>
              <a:buChar char="•"/>
            </a:pPr>
            <a:r>
              <a:rPr lang="fi-FI" sz="1200" dirty="0"/>
              <a:t>Kiinnipitämisestä ei tehdä päätöstä eikä siitä voi valittaa. Nuoren kanssa keskustellaan  ja hänelle perustellaan rajoittamisen tarve ennen rajoitustoimenpiteen käyttöä tai sen aikana, sillä yleensä kiinnipitämiseen johtavat tilanteet ovat yllättäviä.</a:t>
            </a:r>
          </a:p>
          <a:p>
            <a:pPr marL="753750" lvl="1" indent="-285750">
              <a:buFont typeface="Arial" panose="020B0604020202020204" pitchFamily="34" charset="0"/>
              <a:buChar char="•"/>
            </a:pPr>
            <a:r>
              <a:rPr lang="fi-FI" sz="1200" dirty="0"/>
              <a:t>Kiinnipitäminen tarkoittaa nuoren fyysistä kiinnipitämistä. Välineiden käyttö ei ole sallittua. Jos nuoresta joudutaan pitämään kiinni Auroran yhteisissä tiloissa, pyritään kiinnipitäminen siirtämään nuoren huoneeseen yksityisyydensuojan toteutumiseksi. Kiinnipitäminen toteutetaan mahdollisimman turvallisesti ja lasta vahingoittamatta AVEKKI-toimintamallin mukaisesti. Kiinnipitäminen lopetetaan heti, kun se ei enää ole välttämätöntä. Terveydenhuollon ammattihenkilön on tutkittava nuori, jos kiinnipidon yhteydessä nuorelle aiheutuu näkyviä vammoja, nuori pyytää tutkimusta tai kertoo, että häneen on sattunut.</a:t>
            </a:r>
          </a:p>
        </p:txBody>
      </p:sp>
    </p:spTree>
    <p:extLst>
      <p:ext uri="{BB962C8B-B14F-4D97-AF65-F5344CB8AC3E}">
        <p14:creationId xmlns:p14="http://schemas.microsoft.com/office/powerpoint/2010/main" val="594048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FA6FF-345F-2D7F-0BE7-91BDCED395E4}"/>
            </a:ext>
          </a:extLst>
        </p:cNvPr>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E552E01D-AF9E-16BF-96DE-FF37BF7DC178}"/>
              </a:ext>
            </a:extLst>
          </p:cNvPr>
          <p:cNvSpPr>
            <a:spLocks noGrp="1"/>
          </p:cNvSpPr>
          <p:nvPr>
            <p:ph type="sldNum" sz="quarter" idx="10"/>
          </p:nvPr>
        </p:nvSpPr>
        <p:spPr/>
        <p:txBody>
          <a:bodyPr/>
          <a:lstStyle/>
          <a:p>
            <a:fld id="{039A4499-63C1-431E-92A3-482737D649C5}" type="slidenum">
              <a:rPr lang="fi-FI" smtClean="0"/>
              <a:pPr/>
              <a:t>19</a:t>
            </a:fld>
            <a:endParaRPr lang="fi-FI" dirty="0"/>
          </a:p>
        </p:txBody>
      </p:sp>
      <p:sp>
        <p:nvSpPr>
          <p:cNvPr id="3" name="Otsikko 2">
            <a:extLst>
              <a:ext uri="{FF2B5EF4-FFF2-40B4-BE49-F238E27FC236}">
                <a16:creationId xmlns:a16="http://schemas.microsoft.com/office/drawing/2014/main" id="{AB1F11CF-8DD8-A6F4-F565-14E08FADF85B}"/>
              </a:ext>
            </a:extLst>
          </p:cNvPr>
          <p:cNvSpPr>
            <a:spLocks noGrp="1"/>
          </p:cNvSpPr>
          <p:nvPr>
            <p:ph type="title"/>
          </p:nvPr>
        </p:nvSpPr>
        <p:spPr/>
        <p:txBody>
          <a:bodyPr/>
          <a:lstStyle/>
          <a:p>
            <a:pPr algn="ctr"/>
            <a:r>
              <a:rPr lang="fi-FI" dirty="0"/>
              <a:t>Rajoitustoimenpiteet ja niiden käyttö</a:t>
            </a:r>
          </a:p>
        </p:txBody>
      </p:sp>
      <p:sp>
        <p:nvSpPr>
          <p:cNvPr id="4" name="Sisällön paikkamerkki 3">
            <a:extLst>
              <a:ext uri="{FF2B5EF4-FFF2-40B4-BE49-F238E27FC236}">
                <a16:creationId xmlns:a16="http://schemas.microsoft.com/office/drawing/2014/main" id="{D5AC9749-97B8-AE3B-54F3-A98B6821E1CF}"/>
              </a:ext>
            </a:extLst>
          </p:cNvPr>
          <p:cNvSpPr>
            <a:spLocks noGrp="1"/>
          </p:cNvSpPr>
          <p:nvPr>
            <p:ph idx="1"/>
          </p:nvPr>
        </p:nvSpPr>
        <p:spPr/>
        <p:txBody>
          <a:bodyPr/>
          <a:lstStyle/>
          <a:p>
            <a:r>
              <a:rPr lang="fi-FI" sz="1200" dirty="0"/>
              <a:t>Liikkumisvapauden rajoittaminen 69 §</a:t>
            </a:r>
          </a:p>
          <a:p>
            <a:pPr marL="753750" lvl="1" indent="-285750">
              <a:buFont typeface="Arial" panose="020B0604020202020204" pitchFamily="34" charset="0"/>
              <a:buChar char="•"/>
            </a:pPr>
            <a:r>
              <a:rPr lang="fi-FI" sz="1200" dirty="0"/>
              <a:t>Nuoren liikkumisvapautta voidaan rajoittaa, jos se on nuoren huollon kannalta välttämätöntä ja nuoren edun mukaista ja jos nuori on otettu huostaan sillä perusteella, että hän on vaarantanut vakavasti terveyttään tai kehitystään käyttämällä päihteitä, tekemällä muun kuin vähäisenä pidettävän rikollisen teon tai muulla niihin verrattavalla käyttäytymisellään tai jos rajoitus on muutoin tarpeen nuoren suojelemiseksi häntä itseään vakavasti vahingoittavalta käyttäytymiseltä. Tällaista käytöstä voi olla esimerkiksi toistuva luvaton poistuminen.</a:t>
            </a:r>
          </a:p>
          <a:p>
            <a:pPr marL="753750" lvl="1" indent="-285750">
              <a:buFont typeface="Arial" panose="020B0604020202020204" pitchFamily="34" charset="0"/>
              <a:buChar char="•"/>
            </a:pPr>
            <a:r>
              <a:rPr kumimoji="0" lang="fi-FI" sz="1200" b="0" i="0" u="none" strike="noStrike" kern="1200" cap="none" spc="0" normalizeH="0" baseline="0" noProof="0" dirty="0">
                <a:ln>
                  <a:noFill/>
                </a:ln>
                <a:solidFill>
                  <a:srgbClr val="000000"/>
                </a:solidFill>
                <a:effectLst/>
                <a:uLnTx/>
                <a:uFillTx/>
                <a:latin typeface="Palatino Linotype"/>
                <a:ea typeface="+mn-ea"/>
                <a:cs typeface="+mn-cs"/>
              </a:rPr>
              <a:t>Ennen liikkumisvapauden rajoittamista koskevan päätöksen tekoa asianosaisia kuullaan hallintolain mukaisesti. Kuuleminen voidaan jättää tekemättä vain, jos jokin hallintolain 34 §:ssä säädetty kuulematta jättämisen peruste täyttyy. </a:t>
            </a:r>
            <a:r>
              <a:rPr lang="fi-FI" sz="1200" dirty="0"/>
              <a:t>Liikkumisvapauden rajoittamisesta tehdään valituskelpoinen päätös. </a:t>
            </a:r>
          </a:p>
          <a:p>
            <a:pPr marL="753750" lvl="1" indent="-285750">
              <a:buFont typeface="Arial" panose="020B0604020202020204" pitchFamily="34" charset="0"/>
              <a:buChar char="•"/>
            </a:pPr>
            <a:r>
              <a:rPr lang="fi-FI" sz="1200" dirty="0"/>
              <a:t>Liikkumisvapauden rajoittaminen tarkoittaa sitä, että nuorta voidaan määräaikaisesti kieltää poistumasta laitoksesta tai sen alueelta. Nuori voi poistua laitoksesta tai sen alueelta lähtökohtaisesti vain yhdessä ohjaajan kanssa. Tavallisen elämän mukaiset toiminnot kuten harrastukset pyritään turvaamaan rajoituksen aikana. Jos nuori ei voi käydä lähiopetuksessa liikkumisvapauden rajoituksen aikana, turvataan opetus ja koulunkäynti muilla keinoin.</a:t>
            </a:r>
          </a:p>
        </p:txBody>
      </p:sp>
    </p:spTree>
    <p:extLst>
      <p:ext uri="{BB962C8B-B14F-4D97-AF65-F5344CB8AC3E}">
        <p14:creationId xmlns:p14="http://schemas.microsoft.com/office/powerpoint/2010/main" val="41819849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D809FD4C-9C9B-49B3-9BC3-599B542BBD17}"/>
              </a:ext>
            </a:extLst>
          </p:cNvPr>
          <p:cNvSpPr>
            <a:spLocks noGrp="1"/>
          </p:cNvSpPr>
          <p:nvPr>
            <p:ph type="sldNum" sz="quarter" idx="10"/>
          </p:nvPr>
        </p:nvSpPr>
        <p:spPr/>
        <p:txBody>
          <a:bodyPr/>
          <a:lstStyle/>
          <a:p>
            <a:fld id="{039A4499-63C1-431E-92A3-482737D649C5}" type="slidenum">
              <a:rPr lang="fi-FI" smtClean="0"/>
              <a:pPr/>
              <a:t>20</a:t>
            </a:fld>
            <a:endParaRPr lang="fi-FI" dirty="0"/>
          </a:p>
        </p:txBody>
      </p:sp>
      <p:sp>
        <p:nvSpPr>
          <p:cNvPr id="3" name="Otsikko 2">
            <a:extLst>
              <a:ext uri="{FF2B5EF4-FFF2-40B4-BE49-F238E27FC236}">
                <a16:creationId xmlns:a16="http://schemas.microsoft.com/office/drawing/2014/main" id="{101FA780-A923-4CF5-9F5A-603DAD99FBFF}"/>
              </a:ext>
            </a:extLst>
          </p:cNvPr>
          <p:cNvSpPr>
            <a:spLocks noGrp="1"/>
          </p:cNvSpPr>
          <p:nvPr>
            <p:ph type="title"/>
          </p:nvPr>
        </p:nvSpPr>
        <p:spPr>
          <a:xfrm>
            <a:off x="515937" y="294481"/>
            <a:ext cx="11011693" cy="871379"/>
          </a:xfrm>
        </p:spPr>
        <p:txBody>
          <a:bodyPr/>
          <a:lstStyle/>
          <a:p>
            <a:pPr algn="ctr"/>
            <a:r>
              <a:rPr lang="fi-FI" dirty="0"/>
              <a:t>Työskentely rajoitustoimenpiteen jälkeen</a:t>
            </a:r>
          </a:p>
        </p:txBody>
      </p:sp>
      <p:sp>
        <p:nvSpPr>
          <p:cNvPr id="4" name="Sisällön paikkamerkki 3">
            <a:extLst>
              <a:ext uri="{FF2B5EF4-FFF2-40B4-BE49-F238E27FC236}">
                <a16:creationId xmlns:a16="http://schemas.microsoft.com/office/drawing/2014/main" id="{9EE8B2BB-BE3A-406E-9CC9-A303F948DB81}"/>
              </a:ext>
            </a:extLst>
          </p:cNvPr>
          <p:cNvSpPr>
            <a:spLocks noGrp="1"/>
          </p:cNvSpPr>
          <p:nvPr>
            <p:ph idx="1"/>
          </p:nvPr>
        </p:nvSpPr>
        <p:spPr>
          <a:xfrm>
            <a:off x="304801" y="1188720"/>
            <a:ext cx="11222830" cy="4503420"/>
          </a:xfrm>
        </p:spPr>
        <p:txBody>
          <a:bodyPr/>
          <a:lstStyle/>
          <a:p>
            <a:pPr marL="285750" indent="-285750">
              <a:buFont typeface="Arial" panose="020B0604020202020204" pitchFamily="34" charset="0"/>
              <a:buChar char="•"/>
            </a:pPr>
            <a:r>
              <a:rPr lang="fi-FI" sz="1200" dirty="0"/>
              <a:t>Rajoitustoimenpiteen käytön jälkeen tilanteesta tehdään lastensuojelulain mukaiset kirjaukset. Joistakin rajoitustoimenpiteistä tehdään myös kirjallinen, valituskelpoinen päätös. </a:t>
            </a:r>
          </a:p>
          <a:p>
            <a:pPr marL="285750" indent="-285750">
              <a:buFont typeface="Arial" panose="020B0604020202020204" pitchFamily="34" charset="0"/>
              <a:buChar char="•"/>
            </a:pPr>
            <a:r>
              <a:rPr lang="fi-FI" sz="1200" dirty="0"/>
              <a:t>Rajoitustoimenpiteen käyttöä arvioidaan yhdessä nuoren kanssa heti, kun se on mahdollista. Rajoituksen lapsikohtaisessa arvioinnissa käydään nuoren kanssa läpi rajoitukseen johtanutta tilannetta, rajoituksen tarvetta ja perusteita, rajoituksen toteuttamistapaa ja vaikuttavuutta sekä toimenpiteeseen osallistuneiden työntekijöiden toimintaa tilanteessa. Tilannetta ja työntekijöiden menettelyä arvioidaan yhdessä nuoren kanssa siitä näkökulmasta, miten rajoittamista voitaisiin vastaisuudessa välttää. </a:t>
            </a:r>
          </a:p>
          <a:p>
            <a:pPr marL="285750" indent="-285750">
              <a:buFont typeface="Arial" panose="020B0604020202020204" pitchFamily="34" charset="0"/>
              <a:buChar char="•"/>
            </a:pPr>
            <a:r>
              <a:rPr lang="fi-FI" sz="1200" dirty="0"/>
              <a:t>Nuoreen kohdistettu rajoitus ja sen toteuttamistapa käydään läpi myös lapsen huoltajien kanssa, jollei se ole ilmeisen tarpeetonta tai mahdotonta.</a:t>
            </a:r>
          </a:p>
          <a:p>
            <a:pPr marL="285750" indent="-285750"/>
            <a:r>
              <a:rPr lang="fi-FI" sz="1200" dirty="0"/>
              <a:t>Nuorelle kerrotaan hänen käytössään olevista oikeusturvakeinoista, eli miten hän voi hakea muutosta päätökseen tai tehdä kohtelustaan kantelun. Tiedot käytettävissä olevista oikeussuojakeinoista kerrotaan myös huoltajille tai muulle lailliselle edustajalle.</a:t>
            </a:r>
          </a:p>
          <a:p>
            <a:pPr marL="285750" indent="-285750">
              <a:buFont typeface="Arial" panose="020B0604020202020204" pitchFamily="34" charset="0"/>
              <a:buChar char="•"/>
            </a:pPr>
            <a:r>
              <a:rPr lang="fi-FI" sz="1200" dirty="0"/>
              <a:t>Tiedot nuoreen kohdistetuista rajoituksista sekä selvitys rajoitusten lapsikohtaisesta arvioinnista toimitetaan nuoren asioista vastaavalle sosiaalityöntekijälle viipymättä. Yleensä tämä tarkoittaa sitä, että sosiaalityöntekijälle soitetaan heti, kun se on mahdollista. Suullisen keskustelun lisäksi sosiaalityöntekijälle toimitetaan kirjalliset päätökset rajoitustoimenpiteistä kuukausittain.</a:t>
            </a:r>
            <a:endParaRPr lang="fi-FI" dirty="0"/>
          </a:p>
          <a:p>
            <a:pPr marL="0" indent="0">
              <a:buNone/>
            </a:pPr>
            <a:endParaRPr lang="fi-FI" dirty="0"/>
          </a:p>
        </p:txBody>
      </p:sp>
    </p:spTree>
    <p:extLst>
      <p:ext uri="{BB962C8B-B14F-4D97-AF65-F5344CB8AC3E}">
        <p14:creationId xmlns:p14="http://schemas.microsoft.com/office/powerpoint/2010/main" val="28560713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4C942F3A-3094-4225-AE5A-7E9106FC0712}"/>
              </a:ext>
            </a:extLst>
          </p:cNvPr>
          <p:cNvSpPr>
            <a:spLocks noGrp="1"/>
          </p:cNvSpPr>
          <p:nvPr>
            <p:ph type="sldNum" sz="quarter" idx="10"/>
          </p:nvPr>
        </p:nvSpPr>
        <p:spPr/>
        <p:txBody>
          <a:bodyPr/>
          <a:lstStyle/>
          <a:p>
            <a:fld id="{039A4499-63C1-431E-92A3-482737D649C5}" type="slidenum">
              <a:rPr lang="fi-FI" smtClean="0"/>
              <a:pPr/>
              <a:t>21</a:t>
            </a:fld>
            <a:endParaRPr lang="fi-FI" dirty="0"/>
          </a:p>
        </p:txBody>
      </p:sp>
      <p:sp>
        <p:nvSpPr>
          <p:cNvPr id="3" name="Otsikko 2">
            <a:extLst>
              <a:ext uri="{FF2B5EF4-FFF2-40B4-BE49-F238E27FC236}">
                <a16:creationId xmlns:a16="http://schemas.microsoft.com/office/drawing/2014/main" id="{ADF6D5D0-42FB-4AF0-B946-5BC8E198F398}"/>
              </a:ext>
            </a:extLst>
          </p:cNvPr>
          <p:cNvSpPr>
            <a:spLocks noGrp="1"/>
          </p:cNvSpPr>
          <p:nvPr>
            <p:ph type="title"/>
          </p:nvPr>
        </p:nvSpPr>
        <p:spPr/>
        <p:txBody>
          <a:bodyPr/>
          <a:lstStyle/>
          <a:p>
            <a:pPr algn="ctr"/>
            <a:r>
              <a:rPr lang="fi-FI" dirty="0"/>
              <a:t>Turvallisuus</a:t>
            </a:r>
          </a:p>
        </p:txBody>
      </p:sp>
      <p:sp>
        <p:nvSpPr>
          <p:cNvPr id="4" name="Sisällön paikkamerkki 3">
            <a:extLst>
              <a:ext uri="{FF2B5EF4-FFF2-40B4-BE49-F238E27FC236}">
                <a16:creationId xmlns:a16="http://schemas.microsoft.com/office/drawing/2014/main" id="{4F8677E7-5AB2-41D7-8434-226391971C36}"/>
              </a:ext>
            </a:extLst>
          </p:cNvPr>
          <p:cNvSpPr>
            <a:spLocks noGrp="1"/>
          </p:cNvSpPr>
          <p:nvPr>
            <p:ph idx="1"/>
          </p:nvPr>
        </p:nvSpPr>
        <p:spPr/>
        <p:txBody>
          <a:bodyPr/>
          <a:lstStyle/>
          <a:p>
            <a:r>
              <a:rPr lang="fi-FI" sz="2000" dirty="0">
                <a:effectLst/>
                <a:ea typeface="Calibri" panose="020F0502020204030204" pitchFamily="34" charset="0"/>
                <a:cs typeface="Times New Roman" panose="02020603050405020304" pitchFamily="18" charset="0"/>
              </a:rPr>
              <a:t>Nuorten vastauksia kysymykseen ”mikä lisää turvallisuuden tunnetta?”</a:t>
            </a:r>
          </a:p>
          <a:p>
            <a:pPr marL="0" indent="0">
              <a:buNone/>
            </a:pPr>
            <a:endParaRPr lang="fi-FI" dirty="0"/>
          </a:p>
        </p:txBody>
      </p:sp>
      <p:sp>
        <p:nvSpPr>
          <p:cNvPr id="5" name="Puhekupla: Suorakulmio, kulmat pyöristettu 4">
            <a:extLst>
              <a:ext uri="{FF2B5EF4-FFF2-40B4-BE49-F238E27FC236}">
                <a16:creationId xmlns:a16="http://schemas.microsoft.com/office/drawing/2014/main" id="{A22BEE4A-B2D5-86AC-08C6-C6D98F708956}"/>
              </a:ext>
            </a:extLst>
          </p:cNvPr>
          <p:cNvSpPr/>
          <p:nvPr/>
        </p:nvSpPr>
        <p:spPr>
          <a:xfrm>
            <a:off x="3211692" y="2930229"/>
            <a:ext cx="1112807" cy="690113"/>
          </a:xfrm>
          <a:prstGeom prst="wedgeRoundRect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i-FI" dirty="0"/>
              <a:t>Raha</a:t>
            </a:r>
          </a:p>
        </p:txBody>
      </p:sp>
      <p:sp>
        <p:nvSpPr>
          <p:cNvPr id="6" name="Puhekupla: Suorakulmio, kulmat pyöristettu 5">
            <a:extLst>
              <a:ext uri="{FF2B5EF4-FFF2-40B4-BE49-F238E27FC236}">
                <a16:creationId xmlns:a16="http://schemas.microsoft.com/office/drawing/2014/main" id="{6663722C-A1F5-62DF-9378-5BE5E5F70176}"/>
              </a:ext>
            </a:extLst>
          </p:cNvPr>
          <p:cNvSpPr/>
          <p:nvPr/>
        </p:nvSpPr>
        <p:spPr>
          <a:xfrm>
            <a:off x="4078645" y="4040181"/>
            <a:ext cx="1526876" cy="1043797"/>
          </a:xfrm>
          <a:prstGeom prst="wedgeRoundRect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i-FI" dirty="0"/>
              <a:t>Ei yleistä hälinää</a:t>
            </a:r>
          </a:p>
        </p:txBody>
      </p:sp>
      <p:sp>
        <p:nvSpPr>
          <p:cNvPr id="7" name="Puhekupla: Suorakulmio, kulmat pyöristettu 6">
            <a:extLst>
              <a:ext uri="{FF2B5EF4-FFF2-40B4-BE49-F238E27FC236}">
                <a16:creationId xmlns:a16="http://schemas.microsoft.com/office/drawing/2014/main" id="{6B98E830-E684-4C6A-28CE-7328980A6BD8}"/>
              </a:ext>
            </a:extLst>
          </p:cNvPr>
          <p:cNvSpPr/>
          <p:nvPr/>
        </p:nvSpPr>
        <p:spPr>
          <a:xfrm>
            <a:off x="5266972" y="2718596"/>
            <a:ext cx="1509622" cy="836762"/>
          </a:xfrm>
          <a:prstGeom prst="wedgeRoundRect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i-FI" dirty="0"/>
              <a:t>Ei kiinnipitoja</a:t>
            </a:r>
          </a:p>
        </p:txBody>
      </p:sp>
      <p:sp>
        <p:nvSpPr>
          <p:cNvPr id="8" name="Puhekupla: Suorakulmio, kulmat pyöristettu 7">
            <a:extLst>
              <a:ext uri="{FF2B5EF4-FFF2-40B4-BE49-F238E27FC236}">
                <a16:creationId xmlns:a16="http://schemas.microsoft.com/office/drawing/2014/main" id="{0C3A2959-1C91-1A5D-72F0-589C66EC3569}"/>
              </a:ext>
            </a:extLst>
          </p:cNvPr>
          <p:cNvSpPr/>
          <p:nvPr/>
        </p:nvSpPr>
        <p:spPr>
          <a:xfrm>
            <a:off x="6411409" y="4040181"/>
            <a:ext cx="1630393" cy="1043797"/>
          </a:xfrm>
          <a:prstGeom prst="wedgeRoundRect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i-FI" dirty="0"/>
              <a:t>Rauhallisuus</a:t>
            </a:r>
          </a:p>
        </p:txBody>
      </p:sp>
      <p:sp>
        <p:nvSpPr>
          <p:cNvPr id="9" name="Puhekupla: Suorakulmio, kulmat pyöristettu 8">
            <a:extLst>
              <a:ext uri="{FF2B5EF4-FFF2-40B4-BE49-F238E27FC236}">
                <a16:creationId xmlns:a16="http://schemas.microsoft.com/office/drawing/2014/main" id="{A7712EBA-023C-315E-D489-B6F7A53C60B9}"/>
              </a:ext>
            </a:extLst>
          </p:cNvPr>
          <p:cNvSpPr/>
          <p:nvPr/>
        </p:nvSpPr>
        <p:spPr>
          <a:xfrm>
            <a:off x="7713998" y="2847290"/>
            <a:ext cx="1371600" cy="836762"/>
          </a:xfrm>
          <a:prstGeom prst="wedgeRoundRect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i-FI" dirty="0"/>
              <a:t>Omassa huoneessa oleminen</a:t>
            </a:r>
          </a:p>
        </p:txBody>
      </p:sp>
    </p:spTree>
    <p:extLst>
      <p:ext uri="{BB962C8B-B14F-4D97-AF65-F5344CB8AC3E}">
        <p14:creationId xmlns:p14="http://schemas.microsoft.com/office/powerpoint/2010/main" val="37998411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08D44631-AEAD-CCE7-4990-98C31BF72EC7}"/>
              </a:ext>
            </a:extLst>
          </p:cNvPr>
          <p:cNvSpPr>
            <a:spLocks noGrp="1"/>
          </p:cNvSpPr>
          <p:nvPr>
            <p:ph type="sldNum" sz="quarter" idx="10"/>
          </p:nvPr>
        </p:nvSpPr>
        <p:spPr/>
        <p:txBody>
          <a:bodyPr/>
          <a:lstStyle/>
          <a:p>
            <a:fld id="{039A4499-63C1-431E-92A3-482737D649C5}" type="slidenum">
              <a:rPr lang="fi-FI" smtClean="0"/>
              <a:pPr/>
              <a:t>22</a:t>
            </a:fld>
            <a:endParaRPr lang="fi-FI" dirty="0"/>
          </a:p>
        </p:txBody>
      </p:sp>
      <p:sp>
        <p:nvSpPr>
          <p:cNvPr id="3" name="Otsikko 2">
            <a:extLst>
              <a:ext uri="{FF2B5EF4-FFF2-40B4-BE49-F238E27FC236}">
                <a16:creationId xmlns:a16="http://schemas.microsoft.com/office/drawing/2014/main" id="{8A244686-291A-4561-B2D9-70EC2A743EDF}"/>
              </a:ext>
            </a:extLst>
          </p:cNvPr>
          <p:cNvSpPr>
            <a:spLocks noGrp="1"/>
          </p:cNvSpPr>
          <p:nvPr>
            <p:ph type="title"/>
          </p:nvPr>
        </p:nvSpPr>
        <p:spPr/>
        <p:txBody>
          <a:bodyPr/>
          <a:lstStyle/>
          <a:p>
            <a:pPr algn="ctr"/>
            <a:r>
              <a:rPr lang="fi-FI" dirty="0"/>
              <a:t>Turvallisuus</a:t>
            </a:r>
          </a:p>
        </p:txBody>
      </p:sp>
      <p:sp>
        <p:nvSpPr>
          <p:cNvPr id="4" name="Sisällön paikkamerkki 3">
            <a:extLst>
              <a:ext uri="{FF2B5EF4-FFF2-40B4-BE49-F238E27FC236}">
                <a16:creationId xmlns:a16="http://schemas.microsoft.com/office/drawing/2014/main" id="{E49C2330-3372-673E-0E8A-C159E3A67EA5}"/>
              </a:ext>
            </a:extLst>
          </p:cNvPr>
          <p:cNvSpPr>
            <a:spLocks noGrp="1"/>
          </p:cNvSpPr>
          <p:nvPr>
            <p:ph idx="1"/>
          </p:nvPr>
        </p:nvSpPr>
        <p:spPr/>
        <p:txBody>
          <a:bodyPr/>
          <a:lstStyle/>
          <a:p>
            <a:r>
              <a:rPr lang="fi-FI" sz="1200" dirty="0"/>
              <a:t>Aurora Haukiputaalla turvallisuutta uhkaavia väkivalta- ja vaaratilanteita on vähän, minkä vuoksi tilanteet ovat usein yllättäviä.</a:t>
            </a:r>
          </a:p>
          <a:p>
            <a:pPr marL="285750" indent="-285750">
              <a:buFont typeface="Arial" panose="020B0604020202020204" pitchFamily="34" charset="0"/>
              <a:buChar char="•"/>
            </a:pPr>
            <a:r>
              <a:rPr lang="fi-FI" sz="1200" dirty="0"/>
              <a:t>Toimintatavat, jos jotain nuorta joudutaan rajoittamaan tai yksikössä on väkivallan uhka:</a:t>
            </a:r>
          </a:p>
          <a:p>
            <a:pPr marL="753750" lvl="1" indent="-285750">
              <a:buFont typeface="Arial" panose="020B0604020202020204" pitchFamily="34" charset="0"/>
              <a:buChar char="•"/>
            </a:pPr>
            <a:r>
              <a:rPr lang="fi-FI" sz="1200" dirty="0"/>
              <a:t>Henkilöstömitoitus pyritään akuutisti saamaan sellaiseksi, että muista nuorista huolehtii rajoituksen toteuttamisen aikana yksi tai useampi työntekijä. Yöaikaan se ei ole aina mahdollista.</a:t>
            </a:r>
          </a:p>
          <a:p>
            <a:pPr marL="753750" lvl="1" indent="-285750">
              <a:buFont typeface="Arial" panose="020B0604020202020204" pitchFamily="34" charset="0"/>
              <a:buChar char="•"/>
            </a:pPr>
            <a:r>
              <a:rPr lang="fi-FI" sz="1200" dirty="0"/>
              <a:t>Turvallisuus pyritään varmistamaan ohjaamalla aggressiivisesti käyttäytyvä henkilö ja/tai muut läsnä olevat nuoret omiin huoneisiin.</a:t>
            </a:r>
          </a:p>
          <a:p>
            <a:pPr marL="753750" lvl="1" indent="-285750">
              <a:buFont typeface="Arial" panose="020B0604020202020204" pitchFamily="34" charset="0"/>
              <a:buChar char="•"/>
            </a:pPr>
            <a:r>
              <a:rPr lang="fi-FI" sz="1200" dirty="0"/>
              <a:t>Auroraan voidaan kutsua vartija. Vartija voidaan kutsua tarvittaessa ennen kuin rajoitustoimenpide toteutetaan. Tarvittaessa kutsutaan myös poliisi tai ensihoito.</a:t>
            </a:r>
          </a:p>
          <a:p>
            <a:pPr marL="753750" lvl="1" indent="-285750">
              <a:buFont typeface="Arial" panose="020B0604020202020204" pitchFamily="34" charset="0"/>
              <a:buChar char="•"/>
            </a:pPr>
            <a:r>
              <a:rPr lang="fi-FI" sz="1200" dirty="0"/>
              <a:t>Jos ulkopuolinen henkilö uhkaa jotakuta Aurorassa olevaa henkilöä, varmistetaan turvallisuus pitämällä ovet lukittuina ja soittamalla hätäkeskukseen.</a:t>
            </a:r>
          </a:p>
        </p:txBody>
      </p:sp>
    </p:spTree>
    <p:extLst>
      <p:ext uri="{BB962C8B-B14F-4D97-AF65-F5344CB8AC3E}">
        <p14:creationId xmlns:p14="http://schemas.microsoft.com/office/powerpoint/2010/main" val="38259111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D809FD4C-9C9B-49B3-9BC3-599B542BBD17}"/>
              </a:ext>
            </a:extLst>
          </p:cNvPr>
          <p:cNvSpPr>
            <a:spLocks noGrp="1"/>
          </p:cNvSpPr>
          <p:nvPr>
            <p:ph type="sldNum" sz="quarter" idx="10"/>
          </p:nvPr>
        </p:nvSpPr>
        <p:spPr/>
        <p:txBody>
          <a:bodyPr/>
          <a:lstStyle/>
          <a:p>
            <a:fld id="{039A4499-63C1-431E-92A3-482737D649C5}" type="slidenum">
              <a:rPr lang="fi-FI" smtClean="0"/>
              <a:pPr/>
              <a:t>23</a:t>
            </a:fld>
            <a:endParaRPr lang="fi-FI" dirty="0"/>
          </a:p>
        </p:txBody>
      </p:sp>
      <p:sp>
        <p:nvSpPr>
          <p:cNvPr id="3" name="Otsikko 2">
            <a:extLst>
              <a:ext uri="{FF2B5EF4-FFF2-40B4-BE49-F238E27FC236}">
                <a16:creationId xmlns:a16="http://schemas.microsoft.com/office/drawing/2014/main" id="{101FA780-A923-4CF5-9F5A-603DAD99FBFF}"/>
              </a:ext>
            </a:extLst>
          </p:cNvPr>
          <p:cNvSpPr>
            <a:spLocks noGrp="1"/>
          </p:cNvSpPr>
          <p:nvPr>
            <p:ph type="title"/>
          </p:nvPr>
        </p:nvSpPr>
        <p:spPr>
          <a:xfrm>
            <a:off x="515937" y="294481"/>
            <a:ext cx="11011693" cy="871379"/>
          </a:xfrm>
        </p:spPr>
        <p:txBody>
          <a:bodyPr/>
          <a:lstStyle/>
          <a:p>
            <a:r>
              <a:rPr lang="fi-FI" sz="3600" dirty="0"/>
              <a:t>Hyvää kohtelua koskeva suunnitelma LSL 61 b § </a:t>
            </a:r>
          </a:p>
        </p:txBody>
      </p:sp>
      <p:sp>
        <p:nvSpPr>
          <p:cNvPr id="4" name="Sisällön paikkamerkki 3">
            <a:extLst>
              <a:ext uri="{FF2B5EF4-FFF2-40B4-BE49-F238E27FC236}">
                <a16:creationId xmlns:a16="http://schemas.microsoft.com/office/drawing/2014/main" id="{9EE8B2BB-BE3A-406E-9CC9-A303F948DB81}"/>
              </a:ext>
            </a:extLst>
          </p:cNvPr>
          <p:cNvSpPr>
            <a:spLocks noGrp="1"/>
          </p:cNvSpPr>
          <p:nvPr>
            <p:ph idx="1"/>
          </p:nvPr>
        </p:nvSpPr>
        <p:spPr>
          <a:xfrm>
            <a:off x="304801" y="1188720"/>
            <a:ext cx="11222830" cy="4503420"/>
          </a:xfrm>
        </p:spPr>
        <p:txBody>
          <a:bodyPr/>
          <a:lstStyle/>
          <a:p>
            <a:pPr marL="0" indent="0">
              <a:buNone/>
            </a:pPr>
            <a:r>
              <a:rPr lang="fi-FI" b="0" i="0" dirty="0">
                <a:solidFill>
                  <a:srgbClr val="444444"/>
                </a:solidFill>
                <a:effectLst/>
                <a:latin typeface="IntervalSansProRegular"/>
              </a:rPr>
              <a:t>Toimintamalli: </a:t>
            </a:r>
          </a:p>
          <a:p>
            <a:pPr marL="0" indent="0">
              <a:buNone/>
            </a:pPr>
            <a:r>
              <a:rPr lang="fi-FI" sz="2000" b="0" i="1" dirty="0">
                <a:solidFill>
                  <a:srgbClr val="444444"/>
                </a:solidFill>
                <a:effectLst/>
                <a:latin typeface="IntervalSansProRegular"/>
              </a:rPr>
              <a:t>Hyvää kohtelua koskevan suunnitelman laatimisessa ja sen tarkistamisessa on kuultava toimintayksikköön sijoitettuja lapsia ja heille on annettava mahdollisuus osallistua suunnitelman tekemiseen. Valmis suunnitelma tulee käydä yhdessä läpi yksikköön sijoitettujen lasten kanssa ja suunnitelma tulee sijoittaa kaikkien nähtäville. </a:t>
            </a:r>
          </a:p>
          <a:p>
            <a:pPr marL="0" indent="0">
              <a:buNone/>
            </a:pPr>
            <a:r>
              <a:rPr lang="fi-FI" sz="2000" b="0" i="1" dirty="0">
                <a:solidFill>
                  <a:srgbClr val="444444"/>
                </a:solidFill>
                <a:effectLst/>
                <a:latin typeface="IntervalSansProRegular"/>
              </a:rPr>
              <a:t>Suunnitelma tulee lähettää tiedoksi lapsen sijoituksesta vastaavalle kunnalle ja yksikköön sijoitetun lapsen asioista vastaavalle sosiaalityöntekijälle sekä se tulee arvioida ja tarkistaa vuosittain.</a:t>
            </a:r>
          </a:p>
          <a:p>
            <a:pPr marL="0" indent="0">
              <a:buNone/>
            </a:pPr>
            <a:r>
              <a:rPr lang="fi-FI" sz="2000" dirty="0">
                <a:solidFill>
                  <a:srgbClr val="444444"/>
                </a:solidFill>
                <a:latin typeface="IntervalSansProRegular"/>
                <a:hlinkClick r:id="rId2"/>
              </a:rPr>
              <a:t>Lakilinkki</a:t>
            </a:r>
            <a:endParaRPr lang="fi-FI" sz="2000" dirty="0"/>
          </a:p>
        </p:txBody>
      </p:sp>
    </p:spTree>
    <p:extLst>
      <p:ext uri="{BB962C8B-B14F-4D97-AF65-F5344CB8AC3E}">
        <p14:creationId xmlns:p14="http://schemas.microsoft.com/office/powerpoint/2010/main" val="967770015"/>
      </p:ext>
    </p:extLst>
  </p:cSld>
  <p:clrMapOvr>
    <a:masterClrMapping/>
  </p:clrMapOvr>
</p:sld>
</file>

<file path=ppt/theme/theme1.xml><?xml version="1.0" encoding="utf-8"?>
<a:theme xmlns:a="http://schemas.openxmlformats.org/drawingml/2006/main" name="Office-teema">
  <a:themeElements>
    <a:clrScheme name="Hoivatie">
      <a:dk1>
        <a:srgbClr val="000000"/>
      </a:dk1>
      <a:lt1>
        <a:srgbClr val="FFFFFF"/>
      </a:lt1>
      <a:dk2>
        <a:srgbClr val="878C91"/>
      </a:dk2>
      <a:lt2>
        <a:srgbClr val="E6E6E6"/>
      </a:lt2>
      <a:accent1>
        <a:srgbClr val="E61F00"/>
      </a:accent1>
      <a:accent2>
        <a:srgbClr val="1C329C"/>
      </a:accent2>
      <a:accent3>
        <a:srgbClr val="6EAABE"/>
      </a:accent3>
      <a:accent4>
        <a:srgbClr val="B3D3C9"/>
      </a:accent4>
      <a:accent5>
        <a:srgbClr val="EDF1C6"/>
      </a:accent5>
      <a:accent6>
        <a:srgbClr val="B72818"/>
      </a:accent6>
      <a:hlink>
        <a:srgbClr val="0563C1"/>
      </a:hlink>
      <a:folHlink>
        <a:srgbClr val="954F72"/>
      </a:folHlink>
    </a:clrScheme>
    <a:fontScheme name="Hoivatie">
      <a:majorFont>
        <a:latin typeface="Palatino Linotype"/>
        <a:ea typeface=""/>
        <a:cs typeface=""/>
      </a:majorFont>
      <a:minorFont>
        <a:latin typeface="Palatino Linotyp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oivatie_ppt" id="{708100D8-543A-40B9-A225-D4E5DFFE08B7}" vid="{4989330B-6EA8-426B-B7C2-BF3662E82EC6}"/>
    </a:ext>
  </a:extLst>
</a:theme>
</file>

<file path=ppt/theme/theme2.xml><?xml version="1.0" encoding="utf-8"?>
<a:theme xmlns:a="http://schemas.openxmlformats.org/drawingml/2006/main" name="Office-te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Office-teema</Template>
  <TotalTime>2497</TotalTime>
  <Words>2413</Words>
  <Application>Microsoft Office PowerPoint</Application>
  <PresentationFormat>Laajakuva</PresentationFormat>
  <Paragraphs>148</Paragraphs>
  <Slides>23</Slides>
  <Notes>0</Notes>
  <HiddenSlides>0</HiddenSlides>
  <MMClips>0</MMClips>
  <ScaleCrop>false</ScaleCrop>
  <HeadingPairs>
    <vt:vector size="6" baseType="variant">
      <vt:variant>
        <vt:lpstr>Käytetyt fontit</vt:lpstr>
      </vt:variant>
      <vt:variant>
        <vt:i4>5</vt:i4>
      </vt:variant>
      <vt:variant>
        <vt:lpstr>Teema</vt:lpstr>
      </vt:variant>
      <vt:variant>
        <vt:i4>1</vt:i4>
      </vt:variant>
      <vt:variant>
        <vt:lpstr>Dian otsikot</vt:lpstr>
      </vt:variant>
      <vt:variant>
        <vt:i4>23</vt:i4>
      </vt:variant>
    </vt:vector>
  </HeadingPairs>
  <TitlesOfParts>
    <vt:vector size="29" baseType="lpstr">
      <vt:lpstr>Arial</vt:lpstr>
      <vt:lpstr>Calibri</vt:lpstr>
      <vt:lpstr>IntervalSansProRegular</vt:lpstr>
      <vt:lpstr>Palatino Linotype</vt:lpstr>
      <vt:lpstr>Verdana</vt:lpstr>
      <vt:lpstr>Office-teema</vt:lpstr>
      <vt:lpstr>Hyvää kohtelua koskeva suunnitelma </vt:lpstr>
      <vt:lpstr>Yksikkö Päivityshistoria</vt:lpstr>
      <vt:lpstr>Mikä on hyvää kohtelua koskeva suunnitelma?</vt:lpstr>
      <vt:lpstr>Millaista on hyvä kohtelu?</vt:lpstr>
      <vt:lpstr>Lapsen hyvä huolenpito  Laki lapsen huollosta ja tapaamisoikeudesta 1 §</vt:lpstr>
      <vt:lpstr>Mitä tarkoittaa itsemääräämisoikeus?</vt:lpstr>
      <vt:lpstr>Miten nuoret voivat vaikuttaa asioihin ja miten heitä tuetaan siihen?</vt:lpstr>
      <vt:lpstr>Oikeusturva-asiat</vt:lpstr>
      <vt:lpstr>Muistutus</vt:lpstr>
      <vt:lpstr>Kantelu</vt:lpstr>
      <vt:lpstr>Valitus lastensuojelun päätöksestä</vt:lpstr>
      <vt:lpstr>Aurora Haukiputaan toimintatavat</vt:lpstr>
      <vt:lpstr>Rajoitustoimenpiteet ja niiden käyttö</vt:lpstr>
      <vt:lpstr>Rajoitustoimenpiteet ja niiden käyttö</vt:lpstr>
      <vt:lpstr>Rajoitustoimenpiteet ja niiden käyttö</vt:lpstr>
      <vt:lpstr>Rajoitustoimenpiteet ja niiden käyttö</vt:lpstr>
      <vt:lpstr>Rajoitustoimenpiteet ja niiden käyttö</vt:lpstr>
      <vt:lpstr>Rajoitustoimenpiteet ja niiden käyttö</vt:lpstr>
      <vt:lpstr>Rajoitustoimenpiteet ja niiden käyttö</vt:lpstr>
      <vt:lpstr>Työskentely rajoitustoimenpiteen jälkeen</vt:lpstr>
      <vt:lpstr>Turvallisuus</vt:lpstr>
      <vt:lpstr>Turvallisuus</vt:lpstr>
      <vt:lpstr>Hyvää kohtelua koskeva suunnitelma LSL 61 b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2021-10-05T07:16:40Z</dcterms:created>
  <dc:creator>Jarno Kinnunen</dc:creator>
  <cp:lastModifiedBy>Lepistö Salla</cp:lastModifiedBy>
  <cp:lastPrinted>2024-10-24T07:47:48Z</cp:lastPrinted>
  <dcterms:modified xsi:type="dcterms:W3CDTF">2024-11-01T11:24:58Z</dcterms:modified>
  <cp:revision>30</cp:revision>
  <dc:title>Presentaation otsikko</dc:title>
</cp:coreProperties>
</file>